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414" r:id="rId2"/>
    <p:sldId id="2424" r:id="rId3"/>
    <p:sldId id="2426" r:id="rId4"/>
    <p:sldId id="258" r:id="rId5"/>
    <p:sldId id="260" r:id="rId6"/>
    <p:sldId id="2416" r:id="rId7"/>
    <p:sldId id="265" r:id="rId8"/>
    <p:sldId id="2427" r:id="rId9"/>
    <p:sldId id="2447" r:id="rId10"/>
    <p:sldId id="2446" r:id="rId11"/>
    <p:sldId id="2433" r:id="rId12"/>
    <p:sldId id="295" r:id="rId13"/>
    <p:sldId id="2429" r:id="rId14"/>
    <p:sldId id="2434" r:id="rId15"/>
    <p:sldId id="272" r:id="rId16"/>
    <p:sldId id="2436" r:id="rId17"/>
    <p:sldId id="2437" r:id="rId18"/>
    <p:sldId id="2430" r:id="rId19"/>
    <p:sldId id="2441" r:id="rId20"/>
    <p:sldId id="2442" r:id="rId21"/>
    <p:sldId id="2443" r:id="rId22"/>
    <p:sldId id="2440" r:id="rId23"/>
    <p:sldId id="2431" r:id="rId24"/>
    <p:sldId id="2448" r:id="rId25"/>
    <p:sldId id="2331" r:id="rId26"/>
    <p:sldId id="2439" r:id="rId27"/>
    <p:sldId id="2445" r:id="rId28"/>
    <p:sldId id="2444" r:id="rId29"/>
    <p:sldId id="242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840" userDrawn="1">
          <p15:clr>
            <a:srgbClr val="A4A3A4"/>
          </p15:clr>
        </p15:guide>
        <p15:guide id="3" orient="horz" pos="981" userDrawn="1">
          <p15:clr>
            <a:srgbClr val="A4A3A4"/>
          </p15:clr>
        </p15:guide>
        <p15:guide id="4" pos="5654" userDrawn="1">
          <p15:clr>
            <a:srgbClr val="A4A3A4"/>
          </p15:clr>
        </p15:guide>
        <p15:guide id="5" orient="horz" pos="2591" userDrawn="1">
          <p15:clr>
            <a:srgbClr val="A4A3A4"/>
          </p15:clr>
        </p15:guide>
        <p15:guide id="6" orient="horz" pos="3816" userDrawn="1">
          <p15:clr>
            <a:srgbClr val="A4A3A4"/>
          </p15:clr>
        </p15:guide>
        <p15:guide id="7" pos="3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子涵" initials="王" lastIdx="2" clrIdx="0">
    <p:extLst>
      <p:ext uri="{19B8F6BF-5375-455C-9EA6-DF929625EA0E}">
        <p15:presenceInfo xmlns:p15="http://schemas.microsoft.com/office/powerpoint/2012/main" userId="a950600f72d97e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4958"/>
    <a:srgbClr val="0142BD"/>
    <a:srgbClr val="A8AABC"/>
    <a:srgbClr val="629DD1"/>
    <a:srgbClr val="0070C0"/>
    <a:srgbClr val="7B102B"/>
    <a:srgbClr val="025CC8"/>
    <a:srgbClr val="1B2699"/>
    <a:srgbClr val="747687"/>
    <a:srgbClr val="62A3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35" autoAdjust="0"/>
    <p:restoredTop sz="93886" autoAdjust="0"/>
  </p:normalViewPr>
  <p:slideViewPr>
    <p:cSldViewPr snapToGrid="0">
      <p:cViewPr>
        <p:scale>
          <a:sx n="91" d="100"/>
          <a:sy n="91" d="100"/>
        </p:scale>
        <p:origin x="292" y="68"/>
      </p:cViewPr>
      <p:guideLst>
        <p:guide orient="horz"/>
        <p:guide pos="3840"/>
        <p:guide orient="horz" pos="981"/>
        <p:guide pos="5654"/>
        <p:guide orient="horz" pos="2591"/>
        <p:guide orient="horz" pos="3816"/>
        <p:guide pos="347"/>
      </p:guideLst>
    </p:cSldViewPr>
  </p:slideViewPr>
  <p:notesTextViewPr>
    <p:cViewPr>
      <p:scale>
        <a:sx n="75" d="100"/>
        <a:sy n="75" d="100"/>
      </p:scale>
      <p:origin x="0" y="0"/>
    </p:cViewPr>
  </p:notesTextViewPr>
  <p:notesViewPr>
    <p:cSldViewPr snapToGrid="0">
      <p:cViewPr varScale="1">
        <p:scale>
          <a:sx n="52" d="100"/>
          <a:sy n="52" d="100"/>
        </p:scale>
        <p:origin x="20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zihan\Desktop\sentiment_stock_predict\K&#32447;&#23548;&#20986;_688180_60&#20998;&#38047;&#25968;&#25454;.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收盘价</a:t>
            </a:r>
            <a:r>
              <a:rPr lang="en-US" altLang="zh-CN"/>
              <a:t>/</a:t>
            </a:r>
            <a:r>
              <a:rPr lang="zh-CN" altLang="en-US"/>
              <a:t>元</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7783138948048492E-2"/>
          <c:y val="0.17088248967168682"/>
          <c:w val="0.86072774308335798"/>
          <c:h val="0.67055443963967121"/>
        </c:manualLayout>
      </c:layout>
      <c:lineChart>
        <c:grouping val="standard"/>
        <c:varyColors val="0"/>
        <c:ser>
          <c:idx val="0"/>
          <c:order val="0"/>
          <c:tx>
            <c:strRef>
              <c:f>Sheet0!$G$1</c:f>
              <c:strCache>
                <c:ptCount val="1"/>
                <c:pt idx="0">
                  <c:v>收盘价</c:v>
                </c:pt>
              </c:strCache>
            </c:strRef>
          </c:tx>
          <c:spPr>
            <a:ln w="28575" cap="rnd">
              <a:solidFill>
                <a:schemeClr val="accent1"/>
              </a:solidFill>
              <a:round/>
            </a:ln>
            <a:effectLst/>
          </c:spPr>
          <c:marker>
            <c:symbol val="none"/>
          </c:marker>
          <c:cat>
            <c:numRef>
              <c:f>Sheet0!$C$2:$C$1091</c:f>
              <c:numCache>
                <c:formatCode>yyyy\-mm\-dd\ hh:mm:ss</c:formatCode>
                <c:ptCount val="1090"/>
                <c:pt idx="0">
                  <c:v>44382.4375</c:v>
                </c:pt>
                <c:pt idx="1">
                  <c:v>44382.479166666664</c:v>
                </c:pt>
                <c:pt idx="2">
                  <c:v>44382.583333333328</c:v>
                </c:pt>
                <c:pt idx="3">
                  <c:v>44382.625</c:v>
                </c:pt>
                <c:pt idx="4">
                  <c:v>44383.4375</c:v>
                </c:pt>
                <c:pt idx="5">
                  <c:v>44383.479166666664</c:v>
                </c:pt>
                <c:pt idx="6">
                  <c:v>44383.583333333328</c:v>
                </c:pt>
                <c:pt idx="7">
                  <c:v>44383.625</c:v>
                </c:pt>
                <c:pt idx="8">
                  <c:v>44384.4375</c:v>
                </c:pt>
                <c:pt idx="9">
                  <c:v>44384.479166666664</c:v>
                </c:pt>
                <c:pt idx="10">
                  <c:v>44384.583333333328</c:v>
                </c:pt>
                <c:pt idx="11">
                  <c:v>44384.625</c:v>
                </c:pt>
                <c:pt idx="12">
                  <c:v>44385.4375</c:v>
                </c:pt>
                <c:pt idx="13">
                  <c:v>44385.479166666664</c:v>
                </c:pt>
                <c:pt idx="14">
                  <c:v>44385.583333333328</c:v>
                </c:pt>
                <c:pt idx="15">
                  <c:v>44385.625</c:v>
                </c:pt>
                <c:pt idx="16">
                  <c:v>44386.4375</c:v>
                </c:pt>
                <c:pt idx="17">
                  <c:v>44386.479166666664</c:v>
                </c:pt>
                <c:pt idx="18">
                  <c:v>44386.583333333328</c:v>
                </c:pt>
                <c:pt idx="19">
                  <c:v>44386.625</c:v>
                </c:pt>
                <c:pt idx="20">
                  <c:v>44389.4375</c:v>
                </c:pt>
                <c:pt idx="21">
                  <c:v>44389.479166666664</c:v>
                </c:pt>
                <c:pt idx="22">
                  <c:v>44389.583333333328</c:v>
                </c:pt>
                <c:pt idx="23">
                  <c:v>44389.625</c:v>
                </c:pt>
                <c:pt idx="24">
                  <c:v>44390.4375</c:v>
                </c:pt>
                <c:pt idx="25">
                  <c:v>44390.479166666664</c:v>
                </c:pt>
                <c:pt idx="26">
                  <c:v>44390.583333333328</c:v>
                </c:pt>
                <c:pt idx="27">
                  <c:v>44390.625</c:v>
                </c:pt>
                <c:pt idx="28">
                  <c:v>44391.4375</c:v>
                </c:pt>
                <c:pt idx="29">
                  <c:v>44391.479166666664</c:v>
                </c:pt>
                <c:pt idx="30">
                  <c:v>44391.583333333328</c:v>
                </c:pt>
                <c:pt idx="31">
                  <c:v>44391.625</c:v>
                </c:pt>
                <c:pt idx="32">
                  <c:v>44392.4375</c:v>
                </c:pt>
                <c:pt idx="33">
                  <c:v>44392.479166666664</c:v>
                </c:pt>
                <c:pt idx="34">
                  <c:v>44392.583333333328</c:v>
                </c:pt>
                <c:pt idx="35">
                  <c:v>44392.625</c:v>
                </c:pt>
                <c:pt idx="36">
                  <c:v>44393.4375</c:v>
                </c:pt>
                <c:pt idx="37">
                  <c:v>44393.479166666664</c:v>
                </c:pt>
                <c:pt idx="38">
                  <c:v>44393.583333333328</c:v>
                </c:pt>
                <c:pt idx="39">
                  <c:v>44393.625</c:v>
                </c:pt>
                <c:pt idx="40">
                  <c:v>44396.4375</c:v>
                </c:pt>
                <c:pt idx="41">
                  <c:v>44396.479166666664</c:v>
                </c:pt>
                <c:pt idx="42">
                  <c:v>44396.583333333328</c:v>
                </c:pt>
                <c:pt idx="43">
                  <c:v>44396.625</c:v>
                </c:pt>
                <c:pt idx="44">
                  <c:v>44397.4375</c:v>
                </c:pt>
                <c:pt idx="45">
                  <c:v>44397.479166666664</c:v>
                </c:pt>
                <c:pt idx="46">
                  <c:v>44397.583333333328</c:v>
                </c:pt>
                <c:pt idx="47">
                  <c:v>44397.625</c:v>
                </c:pt>
                <c:pt idx="48">
                  <c:v>44398.4375</c:v>
                </c:pt>
                <c:pt idx="49">
                  <c:v>44398.479166666664</c:v>
                </c:pt>
                <c:pt idx="50">
                  <c:v>44398.583333333328</c:v>
                </c:pt>
                <c:pt idx="51">
                  <c:v>44398.625</c:v>
                </c:pt>
                <c:pt idx="52">
                  <c:v>44399.4375</c:v>
                </c:pt>
                <c:pt idx="53">
                  <c:v>44399.479166666664</c:v>
                </c:pt>
                <c:pt idx="54">
                  <c:v>44399.583333333328</c:v>
                </c:pt>
                <c:pt idx="55">
                  <c:v>44399.625</c:v>
                </c:pt>
                <c:pt idx="56">
                  <c:v>44400.4375</c:v>
                </c:pt>
                <c:pt idx="57">
                  <c:v>44400.479166666664</c:v>
                </c:pt>
                <c:pt idx="58">
                  <c:v>44400.583333333328</c:v>
                </c:pt>
                <c:pt idx="59">
                  <c:v>44400.625</c:v>
                </c:pt>
                <c:pt idx="60">
                  <c:v>44403.4375</c:v>
                </c:pt>
                <c:pt idx="61">
                  <c:v>44403.479166666664</c:v>
                </c:pt>
                <c:pt idx="62">
                  <c:v>44403.583333333328</c:v>
                </c:pt>
                <c:pt idx="63">
                  <c:v>44403.625</c:v>
                </c:pt>
                <c:pt idx="64">
                  <c:v>44404.4375</c:v>
                </c:pt>
                <c:pt idx="65">
                  <c:v>44404.479166666664</c:v>
                </c:pt>
                <c:pt idx="66">
                  <c:v>44404.583333333328</c:v>
                </c:pt>
                <c:pt idx="67">
                  <c:v>44404.625</c:v>
                </c:pt>
                <c:pt idx="68">
                  <c:v>44405.4375</c:v>
                </c:pt>
                <c:pt idx="69">
                  <c:v>44405.479166666664</c:v>
                </c:pt>
                <c:pt idx="70">
                  <c:v>44405.583333333328</c:v>
                </c:pt>
                <c:pt idx="71">
                  <c:v>44405.625</c:v>
                </c:pt>
                <c:pt idx="72">
                  <c:v>44406.4375</c:v>
                </c:pt>
                <c:pt idx="73">
                  <c:v>44406.479166666664</c:v>
                </c:pt>
                <c:pt idx="74">
                  <c:v>44406.583333333328</c:v>
                </c:pt>
                <c:pt idx="75">
                  <c:v>44406.625</c:v>
                </c:pt>
                <c:pt idx="76">
                  <c:v>44407.4375</c:v>
                </c:pt>
                <c:pt idx="77">
                  <c:v>44407.479166666664</c:v>
                </c:pt>
                <c:pt idx="78">
                  <c:v>44407.583333333328</c:v>
                </c:pt>
                <c:pt idx="79">
                  <c:v>44407.625</c:v>
                </c:pt>
                <c:pt idx="80">
                  <c:v>44410.4375</c:v>
                </c:pt>
                <c:pt idx="81">
                  <c:v>44410.479166666664</c:v>
                </c:pt>
                <c:pt idx="82">
                  <c:v>44410.583333333328</c:v>
                </c:pt>
                <c:pt idx="83">
                  <c:v>44410.625</c:v>
                </c:pt>
                <c:pt idx="84">
                  <c:v>44411.4375</c:v>
                </c:pt>
                <c:pt idx="85">
                  <c:v>44411.479166666664</c:v>
                </c:pt>
                <c:pt idx="86">
                  <c:v>44411.583333333328</c:v>
                </c:pt>
                <c:pt idx="87">
                  <c:v>44411.625</c:v>
                </c:pt>
                <c:pt idx="88">
                  <c:v>44412.4375</c:v>
                </c:pt>
                <c:pt idx="89">
                  <c:v>44412.479166666664</c:v>
                </c:pt>
                <c:pt idx="90">
                  <c:v>44412.583333333328</c:v>
                </c:pt>
                <c:pt idx="91">
                  <c:v>44412.625</c:v>
                </c:pt>
                <c:pt idx="92">
                  <c:v>44413.4375</c:v>
                </c:pt>
                <c:pt idx="93">
                  <c:v>44413.479166666664</c:v>
                </c:pt>
                <c:pt idx="94">
                  <c:v>44413.583333333328</c:v>
                </c:pt>
                <c:pt idx="95">
                  <c:v>44413.625</c:v>
                </c:pt>
                <c:pt idx="96">
                  <c:v>44414.4375</c:v>
                </c:pt>
                <c:pt idx="97">
                  <c:v>44414.479166666664</c:v>
                </c:pt>
                <c:pt idx="98">
                  <c:v>44414.583333333328</c:v>
                </c:pt>
                <c:pt idx="99">
                  <c:v>44414.625</c:v>
                </c:pt>
                <c:pt idx="100">
                  <c:v>44417.4375</c:v>
                </c:pt>
                <c:pt idx="101">
                  <c:v>44417.479166666664</c:v>
                </c:pt>
                <c:pt idx="102">
                  <c:v>44417.583333333328</c:v>
                </c:pt>
                <c:pt idx="103">
                  <c:v>44417.625</c:v>
                </c:pt>
                <c:pt idx="104">
                  <c:v>44418.4375</c:v>
                </c:pt>
                <c:pt idx="105">
                  <c:v>44418.479166666664</c:v>
                </c:pt>
                <c:pt idx="106">
                  <c:v>44418.583333333328</c:v>
                </c:pt>
                <c:pt idx="107">
                  <c:v>44418.625</c:v>
                </c:pt>
                <c:pt idx="108">
                  <c:v>44419.4375</c:v>
                </c:pt>
                <c:pt idx="109">
                  <c:v>44419.479166666664</c:v>
                </c:pt>
                <c:pt idx="110">
                  <c:v>44419.583333333328</c:v>
                </c:pt>
                <c:pt idx="111">
                  <c:v>44419.625</c:v>
                </c:pt>
                <c:pt idx="112">
                  <c:v>44420.4375</c:v>
                </c:pt>
                <c:pt idx="113">
                  <c:v>44420.479166666664</c:v>
                </c:pt>
                <c:pt idx="114">
                  <c:v>44420.583333333328</c:v>
                </c:pt>
                <c:pt idx="115">
                  <c:v>44420.625</c:v>
                </c:pt>
                <c:pt idx="116">
                  <c:v>44421.4375</c:v>
                </c:pt>
                <c:pt idx="117">
                  <c:v>44421.479166666664</c:v>
                </c:pt>
                <c:pt idx="118">
                  <c:v>44421.583333333328</c:v>
                </c:pt>
                <c:pt idx="119">
                  <c:v>44421.625</c:v>
                </c:pt>
                <c:pt idx="120">
                  <c:v>44424.4375</c:v>
                </c:pt>
                <c:pt idx="121">
                  <c:v>44424.479166666664</c:v>
                </c:pt>
                <c:pt idx="122">
                  <c:v>44424.583333333328</c:v>
                </c:pt>
                <c:pt idx="123">
                  <c:v>44424.625</c:v>
                </c:pt>
                <c:pt idx="124">
                  <c:v>44425.4375</c:v>
                </c:pt>
                <c:pt idx="125">
                  <c:v>44425.479166666664</c:v>
                </c:pt>
                <c:pt idx="126">
                  <c:v>44425.583333333328</c:v>
                </c:pt>
                <c:pt idx="127">
                  <c:v>44425.625</c:v>
                </c:pt>
                <c:pt idx="128">
                  <c:v>44426.4375</c:v>
                </c:pt>
                <c:pt idx="129">
                  <c:v>44426.479166666664</c:v>
                </c:pt>
                <c:pt idx="130">
                  <c:v>44426.583333333328</c:v>
                </c:pt>
                <c:pt idx="131">
                  <c:v>44426.625</c:v>
                </c:pt>
                <c:pt idx="132">
                  <c:v>44427.4375</c:v>
                </c:pt>
                <c:pt idx="133">
                  <c:v>44427.479166666664</c:v>
                </c:pt>
                <c:pt idx="134">
                  <c:v>44427.583333333328</c:v>
                </c:pt>
                <c:pt idx="135">
                  <c:v>44427.625</c:v>
                </c:pt>
                <c:pt idx="136">
                  <c:v>44428.4375</c:v>
                </c:pt>
                <c:pt idx="137">
                  <c:v>44428.479166666664</c:v>
                </c:pt>
                <c:pt idx="138">
                  <c:v>44428.583333333328</c:v>
                </c:pt>
                <c:pt idx="139">
                  <c:v>44428.625</c:v>
                </c:pt>
                <c:pt idx="140">
                  <c:v>44431.4375</c:v>
                </c:pt>
                <c:pt idx="141">
                  <c:v>44431.479166666664</c:v>
                </c:pt>
                <c:pt idx="142">
                  <c:v>44431.583333333328</c:v>
                </c:pt>
                <c:pt idx="143">
                  <c:v>44431.625</c:v>
                </c:pt>
                <c:pt idx="144">
                  <c:v>44432.4375</c:v>
                </c:pt>
                <c:pt idx="145">
                  <c:v>44432.479166666664</c:v>
                </c:pt>
                <c:pt idx="146">
                  <c:v>44432.583333333328</c:v>
                </c:pt>
                <c:pt idx="147">
                  <c:v>44432.625</c:v>
                </c:pt>
                <c:pt idx="148">
                  <c:v>44433.4375</c:v>
                </c:pt>
                <c:pt idx="149">
                  <c:v>44433.479166666664</c:v>
                </c:pt>
                <c:pt idx="150">
                  <c:v>44433.583333333328</c:v>
                </c:pt>
                <c:pt idx="151">
                  <c:v>44433.625</c:v>
                </c:pt>
                <c:pt idx="152">
                  <c:v>44434.4375</c:v>
                </c:pt>
                <c:pt idx="153">
                  <c:v>44434.479166666664</c:v>
                </c:pt>
                <c:pt idx="154">
                  <c:v>44434.583333333328</c:v>
                </c:pt>
                <c:pt idx="155">
                  <c:v>44434.625</c:v>
                </c:pt>
                <c:pt idx="156">
                  <c:v>44435.4375</c:v>
                </c:pt>
                <c:pt idx="157">
                  <c:v>44435.479166666664</c:v>
                </c:pt>
                <c:pt idx="158">
                  <c:v>44435.583333333328</c:v>
                </c:pt>
                <c:pt idx="159">
                  <c:v>44435.625</c:v>
                </c:pt>
                <c:pt idx="160">
                  <c:v>44438.4375</c:v>
                </c:pt>
                <c:pt idx="161">
                  <c:v>44438.479166666664</c:v>
                </c:pt>
                <c:pt idx="162">
                  <c:v>44438.583333333328</c:v>
                </c:pt>
                <c:pt idx="163">
                  <c:v>44438.625</c:v>
                </c:pt>
                <c:pt idx="164">
                  <c:v>44439.4375</c:v>
                </c:pt>
                <c:pt idx="165">
                  <c:v>44439.479166666664</c:v>
                </c:pt>
                <c:pt idx="166">
                  <c:v>44439.583333333328</c:v>
                </c:pt>
                <c:pt idx="167">
                  <c:v>44439.625</c:v>
                </c:pt>
                <c:pt idx="168">
                  <c:v>44440.4375</c:v>
                </c:pt>
                <c:pt idx="169">
                  <c:v>44440.479166666664</c:v>
                </c:pt>
                <c:pt idx="170">
                  <c:v>44440.583333333328</c:v>
                </c:pt>
                <c:pt idx="171">
                  <c:v>44440.625</c:v>
                </c:pt>
                <c:pt idx="172">
                  <c:v>44441.4375</c:v>
                </c:pt>
                <c:pt idx="173">
                  <c:v>44441.479166666664</c:v>
                </c:pt>
                <c:pt idx="174">
                  <c:v>44441.583333333328</c:v>
                </c:pt>
                <c:pt idx="175">
                  <c:v>44441.625</c:v>
                </c:pt>
                <c:pt idx="176">
                  <c:v>44442.4375</c:v>
                </c:pt>
                <c:pt idx="177">
                  <c:v>44442.479166666664</c:v>
                </c:pt>
                <c:pt idx="178">
                  <c:v>44442.583333333328</c:v>
                </c:pt>
                <c:pt idx="179">
                  <c:v>44442.625</c:v>
                </c:pt>
                <c:pt idx="180">
                  <c:v>44445.4375</c:v>
                </c:pt>
                <c:pt idx="181">
                  <c:v>44445.479166666664</c:v>
                </c:pt>
                <c:pt idx="182">
                  <c:v>44445.583333333328</c:v>
                </c:pt>
                <c:pt idx="183">
                  <c:v>44445.625</c:v>
                </c:pt>
                <c:pt idx="184">
                  <c:v>44446.4375</c:v>
                </c:pt>
                <c:pt idx="185">
                  <c:v>44446.479166666664</c:v>
                </c:pt>
                <c:pt idx="186">
                  <c:v>44446.583333333328</c:v>
                </c:pt>
                <c:pt idx="187">
                  <c:v>44446.625</c:v>
                </c:pt>
                <c:pt idx="188">
                  <c:v>44447.4375</c:v>
                </c:pt>
                <c:pt idx="189">
                  <c:v>44447.479166666664</c:v>
                </c:pt>
                <c:pt idx="190">
                  <c:v>44447.583333333328</c:v>
                </c:pt>
                <c:pt idx="191">
                  <c:v>44447.625</c:v>
                </c:pt>
                <c:pt idx="192">
                  <c:v>44448.4375</c:v>
                </c:pt>
                <c:pt idx="193">
                  <c:v>44448.479166666664</c:v>
                </c:pt>
                <c:pt idx="194">
                  <c:v>44448.583333333328</c:v>
                </c:pt>
                <c:pt idx="195">
                  <c:v>44448.625</c:v>
                </c:pt>
                <c:pt idx="196">
                  <c:v>44449.4375</c:v>
                </c:pt>
                <c:pt idx="197">
                  <c:v>44449.479166666664</c:v>
                </c:pt>
                <c:pt idx="198">
                  <c:v>44449.583333333328</c:v>
                </c:pt>
                <c:pt idx="199">
                  <c:v>44449.625</c:v>
                </c:pt>
                <c:pt idx="200">
                  <c:v>44452.4375</c:v>
                </c:pt>
                <c:pt idx="201">
                  <c:v>44452.479166666664</c:v>
                </c:pt>
                <c:pt idx="202">
                  <c:v>44452.583333333328</c:v>
                </c:pt>
                <c:pt idx="203">
                  <c:v>44452.625</c:v>
                </c:pt>
                <c:pt idx="204">
                  <c:v>44453.4375</c:v>
                </c:pt>
                <c:pt idx="205">
                  <c:v>44453.479166666664</c:v>
                </c:pt>
                <c:pt idx="206">
                  <c:v>44453.583333333328</c:v>
                </c:pt>
                <c:pt idx="207">
                  <c:v>44453.625</c:v>
                </c:pt>
                <c:pt idx="208">
                  <c:v>44454.4375</c:v>
                </c:pt>
                <c:pt idx="209">
                  <c:v>44454.479166666664</c:v>
                </c:pt>
                <c:pt idx="210">
                  <c:v>44454.583333333328</c:v>
                </c:pt>
                <c:pt idx="211">
                  <c:v>44454.625</c:v>
                </c:pt>
                <c:pt idx="212">
                  <c:v>44455.4375</c:v>
                </c:pt>
                <c:pt idx="213">
                  <c:v>44455.479166666664</c:v>
                </c:pt>
                <c:pt idx="214">
                  <c:v>44455.583333333328</c:v>
                </c:pt>
                <c:pt idx="215">
                  <c:v>44455.625</c:v>
                </c:pt>
                <c:pt idx="216">
                  <c:v>44456.4375</c:v>
                </c:pt>
                <c:pt idx="217">
                  <c:v>44456.479166666664</c:v>
                </c:pt>
                <c:pt idx="218">
                  <c:v>44456.583333333328</c:v>
                </c:pt>
                <c:pt idx="219">
                  <c:v>44456.625</c:v>
                </c:pt>
                <c:pt idx="220">
                  <c:v>44461.4375</c:v>
                </c:pt>
                <c:pt idx="221">
                  <c:v>44461.479166666664</c:v>
                </c:pt>
                <c:pt idx="222">
                  <c:v>44461.583333333328</c:v>
                </c:pt>
                <c:pt idx="223">
                  <c:v>44461.625</c:v>
                </c:pt>
                <c:pt idx="224">
                  <c:v>44462.4375</c:v>
                </c:pt>
                <c:pt idx="225">
                  <c:v>44462.479166666664</c:v>
                </c:pt>
                <c:pt idx="226">
                  <c:v>44462.583333333328</c:v>
                </c:pt>
                <c:pt idx="227">
                  <c:v>44462.625</c:v>
                </c:pt>
                <c:pt idx="228">
                  <c:v>44463.4375</c:v>
                </c:pt>
                <c:pt idx="229">
                  <c:v>44463.479166666664</c:v>
                </c:pt>
                <c:pt idx="230">
                  <c:v>44463.583333333328</c:v>
                </c:pt>
                <c:pt idx="231">
                  <c:v>44463.625</c:v>
                </c:pt>
                <c:pt idx="232">
                  <c:v>44466.4375</c:v>
                </c:pt>
                <c:pt idx="233">
                  <c:v>44466.479166666664</c:v>
                </c:pt>
                <c:pt idx="234">
                  <c:v>44466.583333333328</c:v>
                </c:pt>
                <c:pt idx="235">
                  <c:v>44466.625</c:v>
                </c:pt>
                <c:pt idx="236">
                  <c:v>44467.4375</c:v>
                </c:pt>
                <c:pt idx="237">
                  <c:v>44467.479166666664</c:v>
                </c:pt>
                <c:pt idx="238">
                  <c:v>44467.583333333328</c:v>
                </c:pt>
                <c:pt idx="239">
                  <c:v>44467.625</c:v>
                </c:pt>
                <c:pt idx="240">
                  <c:v>44468.4375</c:v>
                </c:pt>
                <c:pt idx="241">
                  <c:v>44468.479166666664</c:v>
                </c:pt>
                <c:pt idx="242">
                  <c:v>44468.583333333328</c:v>
                </c:pt>
                <c:pt idx="243">
                  <c:v>44468.625</c:v>
                </c:pt>
                <c:pt idx="244">
                  <c:v>44469.4375</c:v>
                </c:pt>
                <c:pt idx="245">
                  <c:v>44469.479166666664</c:v>
                </c:pt>
                <c:pt idx="246">
                  <c:v>44469.583333333328</c:v>
                </c:pt>
                <c:pt idx="247">
                  <c:v>44469.625</c:v>
                </c:pt>
                <c:pt idx="248">
                  <c:v>44477.4375</c:v>
                </c:pt>
                <c:pt idx="249">
                  <c:v>44477.479166666664</c:v>
                </c:pt>
                <c:pt idx="250">
                  <c:v>44477.583333333328</c:v>
                </c:pt>
                <c:pt idx="251">
                  <c:v>44477.625</c:v>
                </c:pt>
                <c:pt idx="252">
                  <c:v>44480.4375</c:v>
                </c:pt>
                <c:pt idx="253">
                  <c:v>44480.479166666664</c:v>
                </c:pt>
                <c:pt idx="254">
                  <c:v>44480.583333333328</c:v>
                </c:pt>
                <c:pt idx="255">
                  <c:v>44480.625</c:v>
                </c:pt>
                <c:pt idx="256">
                  <c:v>44481.4375</c:v>
                </c:pt>
                <c:pt idx="257">
                  <c:v>44481.479166666664</c:v>
                </c:pt>
                <c:pt idx="258">
                  <c:v>44481.583333333328</c:v>
                </c:pt>
                <c:pt idx="259">
                  <c:v>44481.625</c:v>
                </c:pt>
                <c:pt idx="260">
                  <c:v>44482.4375</c:v>
                </c:pt>
                <c:pt idx="261">
                  <c:v>44482.479166666664</c:v>
                </c:pt>
                <c:pt idx="262">
                  <c:v>44482.583333333328</c:v>
                </c:pt>
                <c:pt idx="263">
                  <c:v>44482.625</c:v>
                </c:pt>
                <c:pt idx="264">
                  <c:v>44483.4375</c:v>
                </c:pt>
                <c:pt idx="265">
                  <c:v>44483.479166666664</c:v>
                </c:pt>
                <c:pt idx="266">
                  <c:v>44483.583333333328</c:v>
                </c:pt>
                <c:pt idx="267">
                  <c:v>44483.625</c:v>
                </c:pt>
                <c:pt idx="268">
                  <c:v>44484.4375</c:v>
                </c:pt>
                <c:pt idx="269">
                  <c:v>44484.479166666664</c:v>
                </c:pt>
                <c:pt idx="270">
                  <c:v>44484.583333333328</c:v>
                </c:pt>
                <c:pt idx="271">
                  <c:v>44484.625</c:v>
                </c:pt>
                <c:pt idx="272">
                  <c:v>44487.4375</c:v>
                </c:pt>
                <c:pt idx="273">
                  <c:v>44487.479166666664</c:v>
                </c:pt>
                <c:pt idx="274">
                  <c:v>44487.583333333328</c:v>
                </c:pt>
                <c:pt idx="275">
                  <c:v>44487.625</c:v>
                </c:pt>
                <c:pt idx="276">
                  <c:v>44488.4375</c:v>
                </c:pt>
                <c:pt idx="277">
                  <c:v>44488.479166666664</c:v>
                </c:pt>
                <c:pt idx="278">
                  <c:v>44488.583333333328</c:v>
                </c:pt>
                <c:pt idx="279">
                  <c:v>44488.625</c:v>
                </c:pt>
                <c:pt idx="280">
                  <c:v>44489.4375</c:v>
                </c:pt>
                <c:pt idx="281">
                  <c:v>44489.479166666664</c:v>
                </c:pt>
                <c:pt idx="282">
                  <c:v>44489.583333333328</c:v>
                </c:pt>
                <c:pt idx="283">
                  <c:v>44489.625</c:v>
                </c:pt>
                <c:pt idx="284">
                  <c:v>44490.4375</c:v>
                </c:pt>
                <c:pt idx="285">
                  <c:v>44490.479166666664</c:v>
                </c:pt>
                <c:pt idx="286">
                  <c:v>44490.583333333328</c:v>
                </c:pt>
                <c:pt idx="287">
                  <c:v>44490.625</c:v>
                </c:pt>
                <c:pt idx="288">
                  <c:v>44491.4375</c:v>
                </c:pt>
                <c:pt idx="289">
                  <c:v>44491.479166666664</c:v>
                </c:pt>
                <c:pt idx="290">
                  <c:v>44491.583333333328</c:v>
                </c:pt>
                <c:pt idx="291">
                  <c:v>44491.625</c:v>
                </c:pt>
                <c:pt idx="292">
                  <c:v>44494.4375</c:v>
                </c:pt>
                <c:pt idx="293">
                  <c:v>44494.479166666664</c:v>
                </c:pt>
                <c:pt idx="294">
                  <c:v>44494.583333333328</c:v>
                </c:pt>
                <c:pt idx="295">
                  <c:v>44494.625</c:v>
                </c:pt>
                <c:pt idx="296">
                  <c:v>44495.4375</c:v>
                </c:pt>
                <c:pt idx="297">
                  <c:v>44495.479166666664</c:v>
                </c:pt>
                <c:pt idx="298">
                  <c:v>44495.583333333328</c:v>
                </c:pt>
                <c:pt idx="299">
                  <c:v>44495.625</c:v>
                </c:pt>
                <c:pt idx="300">
                  <c:v>44496.4375</c:v>
                </c:pt>
                <c:pt idx="301">
                  <c:v>44496.479166666664</c:v>
                </c:pt>
                <c:pt idx="302">
                  <c:v>44496.583333333328</c:v>
                </c:pt>
                <c:pt idx="303">
                  <c:v>44496.625</c:v>
                </c:pt>
                <c:pt idx="304">
                  <c:v>44497.4375</c:v>
                </c:pt>
                <c:pt idx="305">
                  <c:v>44497.479166666664</c:v>
                </c:pt>
                <c:pt idx="306">
                  <c:v>44497.583333333328</c:v>
                </c:pt>
                <c:pt idx="307">
                  <c:v>44497.625</c:v>
                </c:pt>
                <c:pt idx="308">
                  <c:v>44498.4375</c:v>
                </c:pt>
                <c:pt idx="309">
                  <c:v>44498.479166666664</c:v>
                </c:pt>
                <c:pt idx="310">
                  <c:v>44498.583333333328</c:v>
                </c:pt>
                <c:pt idx="311">
                  <c:v>44498.625</c:v>
                </c:pt>
                <c:pt idx="312">
                  <c:v>44501.4375</c:v>
                </c:pt>
                <c:pt idx="313">
                  <c:v>44501.479166666664</c:v>
                </c:pt>
                <c:pt idx="314">
                  <c:v>44501.583333333328</c:v>
                </c:pt>
                <c:pt idx="315">
                  <c:v>44501.625</c:v>
                </c:pt>
                <c:pt idx="316">
                  <c:v>44502.4375</c:v>
                </c:pt>
                <c:pt idx="317">
                  <c:v>44502.479166666664</c:v>
                </c:pt>
                <c:pt idx="318">
                  <c:v>44502.583333333328</c:v>
                </c:pt>
                <c:pt idx="319">
                  <c:v>44502.625</c:v>
                </c:pt>
                <c:pt idx="320">
                  <c:v>44503.4375</c:v>
                </c:pt>
                <c:pt idx="321">
                  <c:v>44503.479166666664</c:v>
                </c:pt>
                <c:pt idx="322">
                  <c:v>44503.583333333328</c:v>
                </c:pt>
                <c:pt idx="323">
                  <c:v>44503.625</c:v>
                </c:pt>
                <c:pt idx="324">
                  <c:v>44504.4375</c:v>
                </c:pt>
                <c:pt idx="325">
                  <c:v>44504.479166666664</c:v>
                </c:pt>
                <c:pt idx="326">
                  <c:v>44504.583333333328</c:v>
                </c:pt>
                <c:pt idx="327">
                  <c:v>44504.625</c:v>
                </c:pt>
                <c:pt idx="328">
                  <c:v>44505.4375</c:v>
                </c:pt>
                <c:pt idx="329">
                  <c:v>44505.479166666664</c:v>
                </c:pt>
                <c:pt idx="330">
                  <c:v>44505.583333333328</c:v>
                </c:pt>
                <c:pt idx="331">
                  <c:v>44505.625</c:v>
                </c:pt>
                <c:pt idx="332">
                  <c:v>44508.4375</c:v>
                </c:pt>
                <c:pt idx="333">
                  <c:v>44508.479166666664</c:v>
                </c:pt>
                <c:pt idx="334">
                  <c:v>44508.583333333328</c:v>
                </c:pt>
                <c:pt idx="335">
                  <c:v>44508.625</c:v>
                </c:pt>
                <c:pt idx="336">
                  <c:v>44509.4375</c:v>
                </c:pt>
                <c:pt idx="337">
                  <c:v>44509.479166666664</c:v>
                </c:pt>
                <c:pt idx="338">
                  <c:v>44509.583333333328</c:v>
                </c:pt>
                <c:pt idx="339">
                  <c:v>44509.625</c:v>
                </c:pt>
                <c:pt idx="340">
                  <c:v>44510.4375</c:v>
                </c:pt>
                <c:pt idx="341">
                  <c:v>44510.479166666664</c:v>
                </c:pt>
                <c:pt idx="342">
                  <c:v>44510.583333333328</c:v>
                </c:pt>
                <c:pt idx="343">
                  <c:v>44510.625</c:v>
                </c:pt>
                <c:pt idx="344">
                  <c:v>44511.4375</c:v>
                </c:pt>
                <c:pt idx="345">
                  <c:v>44511.479166666664</c:v>
                </c:pt>
                <c:pt idx="346">
                  <c:v>44511.583333333328</c:v>
                </c:pt>
                <c:pt idx="347">
                  <c:v>44511.625</c:v>
                </c:pt>
                <c:pt idx="348">
                  <c:v>44512.4375</c:v>
                </c:pt>
                <c:pt idx="349">
                  <c:v>44512.479166666664</c:v>
                </c:pt>
                <c:pt idx="350">
                  <c:v>44512.583333333328</c:v>
                </c:pt>
                <c:pt idx="351">
                  <c:v>44512.625</c:v>
                </c:pt>
                <c:pt idx="352">
                  <c:v>44515.4375</c:v>
                </c:pt>
                <c:pt idx="353">
                  <c:v>44515.479166666664</c:v>
                </c:pt>
                <c:pt idx="354">
                  <c:v>44515.583333333328</c:v>
                </c:pt>
                <c:pt idx="355">
                  <c:v>44515.625</c:v>
                </c:pt>
                <c:pt idx="356">
                  <c:v>44516.4375</c:v>
                </c:pt>
                <c:pt idx="357">
                  <c:v>44516.479166666664</c:v>
                </c:pt>
                <c:pt idx="358">
                  <c:v>44516.583333333328</c:v>
                </c:pt>
                <c:pt idx="359">
                  <c:v>44516.625</c:v>
                </c:pt>
                <c:pt idx="360">
                  <c:v>44517.4375</c:v>
                </c:pt>
                <c:pt idx="361">
                  <c:v>44517.479166666664</c:v>
                </c:pt>
                <c:pt idx="362">
                  <c:v>44517.583333333328</c:v>
                </c:pt>
                <c:pt idx="363">
                  <c:v>44517.625</c:v>
                </c:pt>
                <c:pt idx="364">
                  <c:v>44518.4375</c:v>
                </c:pt>
                <c:pt idx="365">
                  <c:v>44518.479166666664</c:v>
                </c:pt>
                <c:pt idx="366">
                  <c:v>44518.583333333328</c:v>
                </c:pt>
                <c:pt idx="367">
                  <c:v>44518.625</c:v>
                </c:pt>
                <c:pt idx="368">
                  <c:v>44519.4375</c:v>
                </c:pt>
                <c:pt idx="369">
                  <c:v>44519.479166666664</c:v>
                </c:pt>
                <c:pt idx="370">
                  <c:v>44519.583333333328</c:v>
                </c:pt>
                <c:pt idx="371">
                  <c:v>44519.625</c:v>
                </c:pt>
                <c:pt idx="372">
                  <c:v>44522.4375</c:v>
                </c:pt>
                <c:pt idx="373">
                  <c:v>44522.479166666664</c:v>
                </c:pt>
                <c:pt idx="374">
                  <c:v>44522.583333333328</c:v>
                </c:pt>
                <c:pt idx="375">
                  <c:v>44522.625</c:v>
                </c:pt>
                <c:pt idx="376">
                  <c:v>44523.4375</c:v>
                </c:pt>
                <c:pt idx="377">
                  <c:v>44523.479166666664</c:v>
                </c:pt>
                <c:pt idx="378">
                  <c:v>44523.583333333328</c:v>
                </c:pt>
                <c:pt idx="379">
                  <c:v>44523.625</c:v>
                </c:pt>
                <c:pt idx="380">
                  <c:v>44524.4375</c:v>
                </c:pt>
                <c:pt idx="381">
                  <c:v>44524.479166666664</c:v>
                </c:pt>
                <c:pt idx="382">
                  <c:v>44524.583333333328</c:v>
                </c:pt>
                <c:pt idx="383">
                  <c:v>44524.625</c:v>
                </c:pt>
                <c:pt idx="384">
                  <c:v>44525.4375</c:v>
                </c:pt>
                <c:pt idx="385">
                  <c:v>44525.479166666664</c:v>
                </c:pt>
                <c:pt idx="386">
                  <c:v>44525.583333333328</c:v>
                </c:pt>
                <c:pt idx="387">
                  <c:v>44525.625</c:v>
                </c:pt>
                <c:pt idx="388">
                  <c:v>44526.4375</c:v>
                </c:pt>
                <c:pt idx="389">
                  <c:v>44526.479166666664</c:v>
                </c:pt>
                <c:pt idx="390">
                  <c:v>44526.583333333328</c:v>
                </c:pt>
                <c:pt idx="391">
                  <c:v>44526.625</c:v>
                </c:pt>
                <c:pt idx="392">
                  <c:v>44529.4375</c:v>
                </c:pt>
                <c:pt idx="393">
                  <c:v>44529.479166666664</c:v>
                </c:pt>
                <c:pt idx="394">
                  <c:v>44529.583333333328</c:v>
                </c:pt>
                <c:pt idx="395">
                  <c:v>44529.625</c:v>
                </c:pt>
                <c:pt idx="396">
                  <c:v>44530.4375</c:v>
                </c:pt>
                <c:pt idx="397">
                  <c:v>44530.479166666664</c:v>
                </c:pt>
                <c:pt idx="398">
                  <c:v>44530.583333333328</c:v>
                </c:pt>
                <c:pt idx="399">
                  <c:v>44530.625</c:v>
                </c:pt>
                <c:pt idx="400">
                  <c:v>44531.4375</c:v>
                </c:pt>
                <c:pt idx="401">
                  <c:v>44531.479166666664</c:v>
                </c:pt>
                <c:pt idx="402">
                  <c:v>44531.583333333328</c:v>
                </c:pt>
                <c:pt idx="403">
                  <c:v>44531.625</c:v>
                </c:pt>
                <c:pt idx="404">
                  <c:v>44532.4375</c:v>
                </c:pt>
                <c:pt idx="405">
                  <c:v>44532.479166666664</c:v>
                </c:pt>
                <c:pt idx="406">
                  <c:v>44532.583333333328</c:v>
                </c:pt>
                <c:pt idx="407">
                  <c:v>44532.625</c:v>
                </c:pt>
                <c:pt idx="408">
                  <c:v>44533.4375</c:v>
                </c:pt>
                <c:pt idx="409">
                  <c:v>44533.479166666664</c:v>
                </c:pt>
                <c:pt idx="410">
                  <c:v>44533.583333333328</c:v>
                </c:pt>
                <c:pt idx="411">
                  <c:v>44533.625</c:v>
                </c:pt>
                <c:pt idx="412">
                  <c:v>44536.4375</c:v>
                </c:pt>
                <c:pt idx="413">
                  <c:v>44536.479166666664</c:v>
                </c:pt>
                <c:pt idx="414">
                  <c:v>44536.583333333328</c:v>
                </c:pt>
                <c:pt idx="415">
                  <c:v>44536.625</c:v>
                </c:pt>
                <c:pt idx="416">
                  <c:v>44537.4375</c:v>
                </c:pt>
                <c:pt idx="417">
                  <c:v>44537.479166666664</c:v>
                </c:pt>
                <c:pt idx="418">
                  <c:v>44537.583333333328</c:v>
                </c:pt>
                <c:pt idx="419">
                  <c:v>44537.625</c:v>
                </c:pt>
                <c:pt idx="420">
                  <c:v>44538.4375</c:v>
                </c:pt>
                <c:pt idx="421">
                  <c:v>44538.479166666664</c:v>
                </c:pt>
                <c:pt idx="422">
                  <c:v>44538.583333333328</c:v>
                </c:pt>
                <c:pt idx="423">
                  <c:v>44538.625</c:v>
                </c:pt>
                <c:pt idx="424">
                  <c:v>44539.4375</c:v>
                </c:pt>
                <c:pt idx="425">
                  <c:v>44539.479166666664</c:v>
                </c:pt>
                <c:pt idx="426">
                  <c:v>44539.583333333328</c:v>
                </c:pt>
                <c:pt idx="427">
                  <c:v>44539.625</c:v>
                </c:pt>
                <c:pt idx="428">
                  <c:v>44540.4375</c:v>
                </c:pt>
                <c:pt idx="429">
                  <c:v>44540.479166666664</c:v>
                </c:pt>
                <c:pt idx="430">
                  <c:v>44540.583333333328</c:v>
                </c:pt>
                <c:pt idx="431">
                  <c:v>44540.625</c:v>
                </c:pt>
                <c:pt idx="432">
                  <c:v>44543.4375</c:v>
                </c:pt>
                <c:pt idx="433">
                  <c:v>44543.479166666664</c:v>
                </c:pt>
                <c:pt idx="434">
                  <c:v>44543.583333333328</c:v>
                </c:pt>
                <c:pt idx="435">
                  <c:v>44543.625</c:v>
                </c:pt>
                <c:pt idx="436">
                  <c:v>44544.4375</c:v>
                </c:pt>
                <c:pt idx="437">
                  <c:v>44544.479166666664</c:v>
                </c:pt>
                <c:pt idx="438">
                  <c:v>44544.583333333328</c:v>
                </c:pt>
                <c:pt idx="439">
                  <c:v>44544.625</c:v>
                </c:pt>
                <c:pt idx="440">
                  <c:v>44545.4375</c:v>
                </c:pt>
                <c:pt idx="441">
                  <c:v>44545.479166666664</c:v>
                </c:pt>
                <c:pt idx="442">
                  <c:v>44545.583333333328</c:v>
                </c:pt>
                <c:pt idx="443">
                  <c:v>44545.625</c:v>
                </c:pt>
                <c:pt idx="444">
                  <c:v>44546.4375</c:v>
                </c:pt>
                <c:pt idx="445">
                  <c:v>44546.479166666664</c:v>
                </c:pt>
                <c:pt idx="446">
                  <c:v>44546.583333333328</c:v>
                </c:pt>
                <c:pt idx="447">
                  <c:v>44546.625</c:v>
                </c:pt>
                <c:pt idx="448">
                  <c:v>44547.4375</c:v>
                </c:pt>
                <c:pt idx="449">
                  <c:v>44547.479166666664</c:v>
                </c:pt>
                <c:pt idx="450">
                  <c:v>44547.583333333328</c:v>
                </c:pt>
                <c:pt idx="451">
                  <c:v>44547.625</c:v>
                </c:pt>
                <c:pt idx="452">
                  <c:v>44550.4375</c:v>
                </c:pt>
                <c:pt idx="453">
                  <c:v>44550.479166666664</c:v>
                </c:pt>
                <c:pt idx="454">
                  <c:v>44550.583333333328</c:v>
                </c:pt>
                <c:pt idx="455">
                  <c:v>44550.625</c:v>
                </c:pt>
                <c:pt idx="456">
                  <c:v>44551.4375</c:v>
                </c:pt>
                <c:pt idx="457">
                  <c:v>44551.479166666664</c:v>
                </c:pt>
                <c:pt idx="458">
                  <c:v>44551.583333333328</c:v>
                </c:pt>
                <c:pt idx="459">
                  <c:v>44551.625</c:v>
                </c:pt>
                <c:pt idx="460">
                  <c:v>44552.4375</c:v>
                </c:pt>
                <c:pt idx="461">
                  <c:v>44552.479166666664</c:v>
                </c:pt>
                <c:pt idx="462">
                  <c:v>44552.583333333328</c:v>
                </c:pt>
                <c:pt idx="463">
                  <c:v>44552.625</c:v>
                </c:pt>
                <c:pt idx="464">
                  <c:v>44553.4375</c:v>
                </c:pt>
                <c:pt idx="465">
                  <c:v>44553.479166666664</c:v>
                </c:pt>
                <c:pt idx="466">
                  <c:v>44553.583333333328</c:v>
                </c:pt>
                <c:pt idx="467">
                  <c:v>44553.625</c:v>
                </c:pt>
                <c:pt idx="468">
                  <c:v>44554.4375</c:v>
                </c:pt>
                <c:pt idx="469">
                  <c:v>44554.479166666664</c:v>
                </c:pt>
                <c:pt idx="470">
                  <c:v>44554.583333333328</c:v>
                </c:pt>
                <c:pt idx="471">
                  <c:v>44554.625</c:v>
                </c:pt>
                <c:pt idx="472">
                  <c:v>44557.4375</c:v>
                </c:pt>
                <c:pt idx="473">
                  <c:v>44557.479166666664</c:v>
                </c:pt>
                <c:pt idx="474">
                  <c:v>44557.583333333328</c:v>
                </c:pt>
                <c:pt idx="475">
                  <c:v>44557.625</c:v>
                </c:pt>
                <c:pt idx="476">
                  <c:v>44558.4375</c:v>
                </c:pt>
                <c:pt idx="477">
                  <c:v>44558.479166666664</c:v>
                </c:pt>
                <c:pt idx="478">
                  <c:v>44558.583333333328</c:v>
                </c:pt>
                <c:pt idx="479">
                  <c:v>44558.625</c:v>
                </c:pt>
                <c:pt idx="480">
                  <c:v>44559.4375</c:v>
                </c:pt>
                <c:pt idx="481">
                  <c:v>44559.479166666664</c:v>
                </c:pt>
                <c:pt idx="482">
                  <c:v>44559.583333333328</c:v>
                </c:pt>
                <c:pt idx="483">
                  <c:v>44559.625</c:v>
                </c:pt>
                <c:pt idx="484">
                  <c:v>44560.4375</c:v>
                </c:pt>
                <c:pt idx="485">
                  <c:v>44560.479166666664</c:v>
                </c:pt>
                <c:pt idx="486">
                  <c:v>44560.583333333328</c:v>
                </c:pt>
                <c:pt idx="487">
                  <c:v>44560.625</c:v>
                </c:pt>
                <c:pt idx="488">
                  <c:v>44561.4375</c:v>
                </c:pt>
                <c:pt idx="489">
                  <c:v>44561.479166666664</c:v>
                </c:pt>
                <c:pt idx="490">
                  <c:v>44561.583333333328</c:v>
                </c:pt>
                <c:pt idx="491">
                  <c:v>44561.625</c:v>
                </c:pt>
                <c:pt idx="492">
                  <c:v>44565.4375</c:v>
                </c:pt>
                <c:pt idx="493">
                  <c:v>44565.479166666664</c:v>
                </c:pt>
                <c:pt idx="494">
                  <c:v>44565.583333333328</c:v>
                </c:pt>
                <c:pt idx="495">
                  <c:v>44565.625</c:v>
                </c:pt>
                <c:pt idx="496">
                  <c:v>44566.4375</c:v>
                </c:pt>
                <c:pt idx="497">
                  <c:v>44566.479166666664</c:v>
                </c:pt>
                <c:pt idx="498">
                  <c:v>44566.583333333328</c:v>
                </c:pt>
                <c:pt idx="499">
                  <c:v>44566.625</c:v>
                </c:pt>
                <c:pt idx="500">
                  <c:v>44567.4375</c:v>
                </c:pt>
                <c:pt idx="501">
                  <c:v>44567.479166666664</c:v>
                </c:pt>
                <c:pt idx="502">
                  <c:v>44567.583333333328</c:v>
                </c:pt>
                <c:pt idx="503">
                  <c:v>44567.625</c:v>
                </c:pt>
                <c:pt idx="504">
                  <c:v>44568.4375</c:v>
                </c:pt>
                <c:pt idx="505">
                  <c:v>44568.479166666664</c:v>
                </c:pt>
                <c:pt idx="506">
                  <c:v>44568.583333333328</c:v>
                </c:pt>
                <c:pt idx="507">
                  <c:v>44568.625</c:v>
                </c:pt>
                <c:pt idx="508">
                  <c:v>44571.4375</c:v>
                </c:pt>
                <c:pt idx="509">
                  <c:v>44571.479166666664</c:v>
                </c:pt>
                <c:pt idx="510">
                  <c:v>44571.583333333328</c:v>
                </c:pt>
                <c:pt idx="511">
                  <c:v>44571.625</c:v>
                </c:pt>
                <c:pt idx="512">
                  <c:v>44572.4375</c:v>
                </c:pt>
                <c:pt idx="513">
                  <c:v>44572.479166666664</c:v>
                </c:pt>
                <c:pt idx="514">
                  <c:v>44572.583333333328</c:v>
                </c:pt>
                <c:pt idx="515">
                  <c:v>44572.625</c:v>
                </c:pt>
                <c:pt idx="516">
                  <c:v>44573.4375</c:v>
                </c:pt>
                <c:pt idx="517">
                  <c:v>44573.479166666664</c:v>
                </c:pt>
                <c:pt idx="518">
                  <c:v>44573.583333333328</c:v>
                </c:pt>
                <c:pt idx="519">
                  <c:v>44573.625</c:v>
                </c:pt>
                <c:pt idx="520">
                  <c:v>44574.4375</c:v>
                </c:pt>
                <c:pt idx="521">
                  <c:v>44574.479166666664</c:v>
                </c:pt>
                <c:pt idx="522">
                  <c:v>44574.583333333328</c:v>
                </c:pt>
                <c:pt idx="523">
                  <c:v>44574.625</c:v>
                </c:pt>
                <c:pt idx="524">
                  <c:v>44575.4375</c:v>
                </c:pt>
                <c:pt idx="525">
                  <c:v>44575.479166666664</c:v>
                </c:pt>
                <c:pt idx="526">
                  <c:v>44575.583333333328</c:v>
                </c:pt>
                <c:pt idx="527">
                  <c:v>44575.625</c:v>
                </c:pt>
                <c:pt idx="528">
                  <c:v>44578.4375</c:v>
                </c:pt>
                <c:pt idx="529">
                  <c:v>44578.479166666664</c:v>
                </c:pt>
                <c:pt idx="530">
                  <c:v>44578.583333333328</c:v>
                </c:pt>
                <c:pt idx="531">
                  <c:v>44578.625</c:v>
                </c:pt>
                <c:pt idx="532">
                  <c:v>44579.4375</c:v>
                </c:pt>
                <c:pt idx="533">
                  <c:v>44579.479166666664</c:v>
                </c:pt>
                <c:pt idx="534">
                  <c:v>44579.583333333328</c:v>
                </c:pt>
                <c:pt idx="535">
                  <c:v>44579.625</c:v>
                </c:pt>
                <c:pt idx="536">
                  <c:v>44580.4375</c:v>
                </c:pt>
                <c:pt idx="537">
                  <c:v>44580.479166666664</c:v>
                </c:pt>
                <c:pt idx="538">
                  <c:v>44580.583333333328</c:v>
                </c:pt>
                <c:pt idx="539">
                  <c:v>44580.625</c:v>
                </c:pt>
                <c:pt idx="540">
                  <c:v>44581.4375</c:v>
                </c:pt>
                <c:pt idx="541">
                  <c:v>44581.479166666664</c:v>
                </c:pt>
                <c:pt idx="542">
                  <c:v>44581.583333333328</c:v>
                </c:pt>
                <c:pt idx="543">
                  <c:v>44581.625</c:v>
                </c:pt>
                <c:pt idx="544">
                  <c:v>44582.4375</c:v>
                </c:pt>
                <c:pt idx="545">
                  <c:v>44582.479166666664</c:v>
                </c:pt>
                <c:pt idx="546">
                  <c:v>44582.583333333328</c:v>
                </c:pt>
                <c:pt idx="547">
                  <c:v>44582.625</c:v>
                </c:pt>
                <c:pt idx="548">
                  <c:v>44585.4375</c:v>
                </c:pt>
                <c:pt idx="549">
                  <c:v>44585.479166666664</c:v>
                </c:pt>
                <c:pt idx="550">
                  <c:v>44585.583333333328</c:v>
                </c:pt>
                <c:pt idx="551">
                  <c:v>44585.625</c:v>
                </c:pt>
                <c:pt idx="552">
                  <c:v>44586.4375</c:v>
                </c:pt>
                <c:pt idx="553">
                  <c:v>44586.479166666664</c:v>
                </c:pt>
                <c:pt idx="554">
                  <c:v>44586.583333333328</c:v>
                </c:pt>
                <c:pt idx="555">
                  <c:v>44586.625</c:v>
                </c:pt>
                <c:pt idx="556">
                  <c:v>44587.4375</c:v>
                </c:pt>
                <c:pt idx="557">
                  <c:v>44587.479166666664</c:v>
                </c:pt>
                <c:pt idx="558">
                  <c:v>44587.583333333328</c:v>
                </c:pt>
                <c:pt idx="559">
                  <c:v>44587.625</c:v>
                </c:pt>
                <c:pt idx="560">
                  <c:v>44588.4375</c:v>
                </c:pt>
                <c:pt idx="561">
                  <c:v>44588.479166666664</c:v>
                </c:pt>
                <c:pt idx="562">
                  <c:v>44588.583333333328</c:v>
                </c:pt>
                <c:pt idx="563">
                  <c:v>44588.625</c:v>
                </c:pt>
                <c:pt idx="564">
                  <c:v>44589.4375</c:v>
                </c:pt>
                <c:pt idx="565">
                  <c:v>44589.479166666664</c:v>
                </c:pt>
                <c:pt idx="566">
                  <c:v>44589.583333333328</c:v>
                </c:pt>
                <c:pt idx="567">
                  <c:v>44589.625</c:v>
                </c:pt>
                <c:pt idx="568">
                  <c:v>44599.4375</c:v>
                </c:pt>
                <c:pt idx="569">
                  <c:v>44599.479166666664</c:v>
                </c:pt>
                <c:pt idx="570">
                  <c:v>44599.583333333328</c:v>
                </c:pt>
                <c:pt idx="571">
                  <c:v>44599.625</c:v>
                </c:pt>
                <c:pt idx="572">
                  <c:v>44600.4375</c:v>
                </c:pt>
                <c:pt idx="573">
                  <c:v>44600.479166666664</c:v>
                </c:pt>
                <c:pt idx="574">
                  <c:v>44600.583333333328</c:v>
                </c:pt>
                <c:pt idx="575">
                  <c:v>44600.625</c:v>
                </c:pt>
                <c:pt idx="576">
                  <c:v>44601.4375</c:v>
                </c:pt>
                <c:pt idx="577">
                  <c:v>44601.479166666664</c:v>
                </c:pt>
                <c:pt idx="578">
                  <c:v>44601.583333333328</c:v>
                </c:pt>
                <c:pt idx="579">
                  <c:v>44601.625</c:v>
                </c:pt>
                <c:pt idx="580">
                  <c:v>44602.4375</c:v>
                </c:pt>
                <c:pt idx="581">
                  <c:v>44602.479166666664</c:v>
                </c:pt>
                <c:pt idx="582">
                  <c:v>44602.583333333328</c:v>
                </c:pt>
                <c:pt idx="583">
                  <c:v>44602.625</c:v>
                </c:pt>
                <c:pt idx="584">
                  <c:v>44603.4375</c:v>
                </c:pt>
                <c:pt idx="585">
                  <c:v>44603.479166666664</c:v>
                </c:pt>
                <c:pt idx="586">
                  <c:v>44603.583333333328</c:v>
                </c:pt>
                <c:pt idx="587">
                  <c:v>44603.625</c:v>
                </c:pt>
                <c:pt idx="588">
                  <c:v>44606.4375</c:v>
                </c:pt>
                <c:pt idx="589">
                  <c:v>44606.479166666664</c:v>
                </c:pt>
                <c:pt idx="590">
                  <c:v>44606.583333333328</c:v>
                </c:pt>
                <c:pt idx="591">
                  <c:v>44606.625</c:v>
                </c:pt>
                <c:pt idx="592">
                  <c:v>44607.4375</c:v>
                </c:pt>
                <c:pt idx="593">
                  <c:v>44607.479166666664</c:v>
                </c:pt>
                <c:pt idx="594">
                  <c:v>44607.583333333328</c:v>
                </c:pt>
                <c:pt idx="595">
                  <c:v>44607.625</c:v>
                </c:pt>
                <c:pt idx="596">
                  <c:v>44608.4375</c:v>
                </c:pt>
                <c:pt idx="597">
                  <c:v>44608.479166666664</c:v>
                </c:pt>
                <c:pt idx="598">
                  <c:v>44608.583333333328</c:v>
                </c:pt>
                <c:pt idx="599">
                  <c:v>44608.625</c:v>
                </c:pt>
                <c:pt idx="600">
                  <c:v>44609.4375</c:v>
                </c:pt>
                <c:pt idx="601">
                  <c:v>44609.479166666664</c:v>
                </c:pt>
                <c:pt idx="602">
                  <c:v>44609.583333333328</c:v>
                </c:pt>
                <c:pt idx="603">
                  <c:v>44609.625</c:v>
                </c:pt>
                <c:pt idx="604">
                  <c:v>44610.4375</c:v>
                </c:pt>
                <c:pt idx="605">
                  <c:v>44610.479166666664</c:v>
                </c:pt>
                <c:pt idx="606">
                  <c:v>44610.583333333328</c:v>
                </c:pt>
                <c:pt idx="607">
                  <c:v>44610.625</c:v>
                </c:pt>
                <c:pt idx="608">
                  <c:v>44613.4375</c:v>
                </c:pt>
                <c:pt idx="609">
                  <c:v>44613.479166666664</c:v>
                </c:pt>
                <c:pt idx="610">
                  <c:v>44613.583333333328</c:v>
                </c:pt>
                <c:pt idx="611">
                  <c:v>44613.625</c:v>
                </c:pt>
                <c:pt idx="612">
                  <c:v>44614.4375</c:v>
                </c:pt>
                <c:pt idx="613">
                  <c:v>44614.479166666664</c:v>
                </c:pt>
                <c:pt idx="614">
                  <c:v>44614.583333333328</c:v>
                </c:pt>
                <c:pt idx="615">
                  <c:v>44614.625</c:v>
                </c:pt>
                <c:pt idx="616">
                  <c:v>44615.4375</c:v>
                </c:pt>
                <c:pt idx="617">
                  <c:v>44615.479166666664</c:v>
                </c:pt>
                <c:pt idx="618">
                  <c:v>44615.583333333328</c:v>
                </c:pt>
                <c:pt idx="619">
                  <c:v>44615.625</c:v>
                </c:pt>
                <c:pt idx="620">
                  <c:v>44616.4375</c:v>
                </c:pt>
                <c:pt idx="621">
                  <c:v>44616.479166666664</c:v>
                </c:pt>
                <c:pt idx="622">
                  <c:v>44616.583333333328</c:v>
                </c:pt>
                <c:pt idx="623">
                  <c:v>44616.625</c:v>
                </c:pt>
                <c:pt idx="624">
                  <c:v>44617.4375</c:v>
                </c:pt>
                <c:pt idx="625">
                  <c:v>44617.479166666664</c:v>
                </c:pt>
                <c:pt idx="626">
                  <c:v>44617.583333333328</c:v>
                </c:pt>
                <c:pt idx="627">
                  <c:v>44617.625</c:v>
                </c:pt>
                <c:pt idx="628">
                  <c:v>44620.4375</c:v>
                </c:pt>
                <c:pt idx="629">
                  <c:v>44620.479166666664</c:v>
                </c:pt>
                <c:pt idx="630">
                  <c:v>44620.583333333328</c:v>
                </c:pt>
                <c:pt idx="631">
                  <c:v>44620.625</c:v>
                </c:pt>
                <c:pt idx="632">
                  <c:v>44621.4375</c:v>
                </c:pt>
                <c:pt idx="633">
                  <c:v>44621.479166666664</c:v>
                </c:pt>
                <c:pt idx="634">
                  <c:v>44621.583333333328</c:v>
                </c:pt>
                <c:pt idx="635">
                  <c:v>44621.625</c:v>
                </c:pt>
                <c:pt idx="636">
                  <c:v>44622.4375</c:v>
                </c:pt>
                <c:pt idx="637">
                  <c:v>44622.479166666664</c:v>
                </c:pt>
                <c:pt idx="638">
                  <c:v>44622.583333333328</c:v>
                </c:pt>
                <c:pt idx="639">
                  <c:v>44622.625</c:v>
                </c:pt>
                <c:pt idx="640">
                  <c:v>44623.4375</c:v>
                </c:pt>
                <c:pt idx="641">
                  <c:v>44623.479166666664</c:v>
                </c:pt>
                <c:pt idx="642">
                  <c:v>44623.583333333328</c:v>
                </c:pt>
                <c:pt idx="643">
                  <c:v>44623.625</c:v>
                </c:pt>
                <c:pt idx="644">
                  <c:v>44624.4375</c:v>
                </c:pt>
                <c:pt idx="645">
                  <c:v>44624.479166666664</c:v>
                </c:pt>
                <c:pt idx="646">
                  <c:v>44624.583333333328</c:v>
                </c:pt>
                <c:pt idx="647">
                  <c:v>44624.625</c:v>
                </c:pt>
                <c:pt idx="648">
                  <c:v>44627.4375</c:v>
                </c:pt>
                <c:pt idx="649">
                  <c:v>44627.479166666664</c:v>
                </c:pt>
                <c:pt idx="650">
                  <c:v>44627.583333333328</c:v>
                </c:pt>
                <c:pt idx="651">
                  <c:v>44627.625</c:v>
                </c:pt>
                <c:pt idx="652">
                  <c:v>44628.4375</c:v>
                </c:pt>
                <c:pt idx="653">
                  <c:v>44628.479166666664</c:v>
                </c:pt>
                <c:pt idx="654">
                  <c:v>44628.583333333328</c:v>
                </c:pt>
                <c:pt idx="655">
                  <c:v>44628.625</c:v>
                </c:pt>
                <c:pt idx="656">
                  <c:v>44629.4375</c:v>
                </c:pt>
                <c:pt idx="657">
                  <c:v>44629.479166666664</c:v>
                </c:pt>
                <c:pt idx="658">
                  <c:v>44629.583333333328</c:v>
                </c:pt>
                <c:pt idx="659">
                  <c:v>44629.625</c:v>
                </c:pt>
                <c:pt idx="660">
                  <c:v>44630.4375</c:v>
                </c:pt>
                <c:pt idx="661">
                  <c:v>44630.479166666664</c:v>
                </c:pt>
                <c:pt idx="662">
                  <c:v>44630.583333333328</c:v>
                </c:pt>
                <c:pt idx="663">
                  <c:v>44630.625</c:v>
                </c:pt>
                <c:pt idx="664">
                  <c:v>44631.4375</c:v>
                </c:pt>
                <c:pt idx="665">
                  <c:v>44631.479166666664</c:v>
                </c:pt>
                <c:pt idx="666">
                  <c:v>44631.583333333328</c:v>
                </c:pt>
                <c:pt idx="667">
                  <c:v>44631.625</c:v>
                </c:pt>
                <c:pt idx="668">
                  <c:v>44634.4375</c:v>
                </c:pt>
                <c:pt idx="669">
                  <c:v>44634.479166666664</c:v>
                </c:pt>
                <c:pt idx="670">
                  <c:v>44634.583333333328</c:v>
                </c:pt>
                <c:pt idx="671">
                  <c:v>44634.625</c:v>
                </c:pt>
                <c:pt idx="672">
                  <c:v>44635.4375</c:v>
                </c:pt>
                <c:pt idx="673">
                  <c:v>44635.479166666664</c:v>
                </c:pt>
                <c:pt idx="674">
                  <c:v>44635.583333333328</c:v>
                </c:pt>
                <c:pt idx="675">
                  <c:v>44635.625</c:v>
                </c:pt>
                <c:pt idx="676">
                  <c:v>44636.4375</c:v>
                </c:pt>
                <c:pt idx="677">
                  <c:v>44636.479166666664</c:v>
                </c:pt>
                <c:pt idx="678">
                  <c:v>44636.583333333328</c:v>
                </c:pt>
                <c:pt idx="679">
                  <c:v>44636.625</c:v>
                </c:pt>
                <c:pt idx="680">
                  <c:v>44637.4375</c:v>
                </c:pt>
                <c:pt idx="681">
                  <c:v>44637.479166666664</c:v>
                </c:pt>
                <c:pt idx="682">
                  <c:v>44637.583333333328</c:v>
                </c:pt>
                <c:pt idx="683">
                  <c:v>44637.625</c:v>
                </c:pt>
                <c:pt idx="684">
                  <c:v>44638.4375</c:v>
                </c:pt>
                <c:pt idx="685">
                  <c:v>44638.479166666664</c:v>
                </c:pt>
                <c:pt idx="686">
                  <c:v>44638.583333333328</c:v>
                </c:pt>
                <c:pt idx="687">
                  <c:v>44638.625</c:v>
                </c:pt>
                <c:pt idx="688">
                  <c:v>44641.4375</c:v>
                </c:pt>
                <c:pt idx="689">
                  <c:v>44641.479166666664</c:v>
                </c:pt>
                <c:pt idx="690">
                  <c:v>44641.583333333328</c:v>
                </c:pt>
                <c:pt idx="691">
                  <c:v>44641.625</c:v>
                </c:pt>
                <c:pt idx="692">
                  <c:v>44642.4375</c:v>
                </c:pt>
                <c:pt idx="693">
                  <c:v>44642.479166666664</c:v>
                </c:pt>
                <c:pt idx="694">
                  <c:v>44642.583333333328</c:v>
                </c:pt>
                <c:pt idx="695">
                  <c:v>44642.625</c:v>
                </c:pt>
                <c:pt idx="696">
                  <c:v>44643.4375</c:v>
                </c:pt>
                <c:pt idx="697">
                  <c:v>44643.479166666664</c:v>
                </c:pt>
                <c:pt idx="698">
                  <c:v>44643.583333333328</c:v>
                </c:pt>
                <c:pt idx="699">
                  <c:v>44643.625</c:v>
                </c:pt>
                <c:pt idx="700">
                  <c:v>44644.4375</c:v>
                </c:pt>
                <c:pt idx="701">
                  <c:v>44644.479166666664</c:v>
                </c:pt>
                <c:pt idx="702">
                  <c:v>44644.583333333328</c:v>
                </c:pt>
                <c:pt idx="703">
                  <c:v>44644.625</c:v>
                </c:pt>
                <c:pt idx="704">
                  <c:v>44645.4375</c:v>
                </c:pt>
                <c:pt idx="705">
                  <c:v>44645.479166666664</c:v>
                </c:pt>
                <c:pt idx="706">
                  <c:v>44645.583333333328</c:v>
                </c:pt>
                <c:pt idx="707">
                  <c:v>44645.625</c:v>
                </c:pt>
                <c:pt idx="708">
                  <c:v>44648.4375</c:v>
                </c:pt>
                <c:pt idx="709">
                  <c:v>44648.479166666664</c:v>
                </c:pt>
                <c:pt idx="710">
                  <c:v>44648.583333333328</c:v>
                </c:pt>
                <c:pt idx="711">
                  <c:v>44648.625</c:v>
                </c:pt>
                <c:pt idx="712">
                  <c:v>44649.4375</c:v>
                </c:pt>
                <c:pt idx="713">
                  <c:v>44649.479166666664</c:v>
                </c:pt>
                <c:pt idx="714">
                  <c:v>44649.583333333328</c:v>
                </c:pt>
                <c:pt idx="715">
                  <c:v>44649.625</c:v>
                </c:pt>
                <c:pt idx="716">
                  <c:v>44650.4375</c:v>
                </c:pt>
                <c:pt idx="717">
                  <c:v>44650.479166666664</c:v>
                </c:pt>
                <c:pt idx="718">
                  <c:v>44650.583333333328</c:v>
                </c:pt>
                <c:pt idx="719">
                  <c:v>44650.625</c:v>
                </c:pt>
                <c:pt idx="720">
                  <c:v>44651.4375</c:v>
                </c:pt>
                <c:pt idx="721">
                  <c:v>44651.479166666664</c:v>
                </c:pt>
                <c:pt idx="722">
                  <c:v>44651.583333333328</c:v>
                </c:pt>
                <c:pt idx="723">
                  <c:v>44651.625</c:v>
                </c:pt>
                <c:pt idx="724">
                  <c:v>44652.4375</c:v>
                </c:pt>
                <c:pt idx="725">
                  <c:v>44652.479166666664</c:v>
                </c:pt>
                <c:pt idx="726">
                  <c:v>44652.583333333328</c:v>
                </c:pt>
                <c:pt idx="727">
                  <c:v>44652.625</c:v>
                </c:pt>
                <c:pt idx="728">
                  <c:v>44657.4375</c:v>
                </c:pt>
                <c:pt idx="729">
                  <c:v>44657.479166666664</c:v>
                </c:pt>
                <c:pt idx="730">
                  <c:v>44657.583333333328</c:v>
                </c:pt>
                <c:pt idx="731">
                  <c:v>44657.625</c:v>
                </c:pt>
                <c:pt idx="732">
                  <c:v>44658.4375</c:v>
                </c:pt>
                <c:pt idx="733">
                  <c:v>44658.479166666664</c:v>
                </c:pt>
                <c:pt idx="734">
                  <c:v>44658.583333333328</c:v>
                </c:pt>
                <c:pt idx="735">
                  <c:v>44658.625</c:v>
                </c:pt>
                <c:pt idx="736">
                  <c:v>44659.4375</c:v>
                </c:pt>
                <c:pt idx="737">
                  <c:v>44659.479166666664</c:v>
                </c:pt>
                <c:pt idx="738">
                  <c:v>44659.583333333328</c:v>
                </c:pt>
                <c:pt idx="739">
                  <c:v>44659.625</c:v>
                </c:pt>
                <c:pt idx="740">
                  <c:v>44662.4375</c:v>
                </c:pt>
                <c:pt idx="741">
                  <c:v>44662.479166666664</c:v>
                </c:pt>
                <c:pt idx="742">
                  <c:v>44662.583333333328</c:v>
                </c:pt>
                <c:pt idx="743">
                  <c:v>44662.625</c:v>
                </c:pt>
                <c:pt idx="744">
                  <c:v>44663.4375</c:v>
                </c:pt>
                <c:pt idx="745">
                  <c:v>44663.479166666664</c:v>
                </c:pt>
                <c:pt idx="746">
                  <c:v>44663.583333333328</c:v>
                </c:pt>
                <c:pt idx="747">
                  <c:v>44663.625</c:v>
                </c:pt>
                <c:pt idx="748">
                  <c:v>44664.4375</c:v>
                </c:pt>
                <c:pt idx="749">
                  <c:v>44664.479166666664</c:v>
                </c:pt>
                <c:pt idx="750">
                  <c:v>44664.583333333328</c:v>
                </c:pt>
                <c:pt idx="751">
                  <c:v>44664.625</c:v>
                </c:pt>
                <c:pt idx="752">
                  <c:v>44665.4375</c:v>
                </c:pt>
                <c:pt idx="753">
                  <c:v>44665.479166666664</c:v>
                </c:pt>
                <c:pt idx="754">
                  <c:v>44665.583333333328</c:v>
                </c:pt>
                <c:pt idx="755">
                  <c:v>44665.625</c:v>
                </c:pt>
                <c:pt idx="756">
                  <c:v>44666.4375</c:v>
                </c:pt>
                <c:pt idx="757">
                  <c:v>44666.479166666664</c:v>
                </c:pt>
                <c:pt idx="758">
                  <c:v>44666.583333333328</c:v>
                </c:pt>
                <c:pt idx="759">
                  <c:v>44666.625</c:v>
                </c:pt>
                <c:pt idx="760">
                  <c:v>44669.4375</c:v>
                </c:pt>
                <c:pt idx="761">
                  <c:v>44669.479166666664</c:v>
                </c:pt>
                <c:pt idx="762">
                  <c:v>44669.583333333328</c:v>
                </c:pt>
                <c:pt idx="763">
                  <c:v>44669.625</c:v>
                </c:pt>
                <c:pt idx="764">
                  <c:v>44670.4375</c:v>
                </c:pt>
                <c:pt idx="765">
                  <c:v>44670.479166666664</c:v>
                </c:pt>
                <c:pt idx="766">
                  <c:v>44670.583333333328</c:v>
                </c:pt>
                <c:pt idx="767">
                  <c:v>44670.625</c:v>
                </c:pt>
                <c:pt idx="768">
                  <c:v>44671.4375</c:v>
                </c:pt>
                <c:pt idx="769">
                  <c:v>44671.479166666664</c:v>
                </c:pt>
                <c:pt idx="770">
                  <c:v>44671.583333333328</c:v>
                </c:pt>
                <c:pt idx="771">
                  <c:v>44671.625</c:v>
                </c:pt>
                <c:pt idx="772">
                  <c:v>44672.4375</c:v>
                </c:pt>
                <c:pt idx="773">
                  <c:v>44672.479166666664</c:v>
                </c:pt>
                <c:pt idx="774">
                  <c:v>44672.583333333328</c:v>
                </c:pt>
                <c:pt idx="775">
                  <c:v>44672.625</c:v>
                </c:pt>
                <c:pt idx="776">
                  <c:v>44673.4375</c:v>
                </c:pt>
                <c:pt idx="777">
                  <c:v>44673.479166666664</c:v>
                </c:pt>
                <c:pt idx="778">
                  <c:v>44673.583333333328</c:v>
                </c:pt>
                <c:pt idx="779">
                  <c:v>44673.625</c:v>
                </c:pt>
                <c:pt idx="780">
                  <c:v>44676.4375</c:v>
                </c:pt>
                <c:pt idx="781">
                  <c:v>44676.479166666664</c:v>
                </c:pt>
                <c:pt idx="782">
                  <c:v>44676.583333333328</c:v>
                </c:pt>
                <c:pt idx="783">
                  <c:v>44676.625</c:v>
                </c:pt>
                <c:pt idx="784">
                  <c:v>44677.4375</c:v>
                </c:pt>
                <c:pt idx="785">
                  <c:v>44677.479166666664</c:v>
                </c:pt>
                <c:pt idx="786">
                  <c:v>44677.583333333328</c:v>
                </c:pt>
                <c:pt idx="787">
                  <c:v>44677.625</c:v>
                </c:pt>
                <c:pt idx="788">
                  <c:v>44678.4375</c:v>
                </c:pt>
                <c:pt idx="789">
                  <c:v>44678.479166666664</c:v>
                </c:pt>
                <c:pt idx="790">
                  <c:v>44678.583333333328</c:v>
                </c:pt>
                <c:pt idx="791">
                  <c:v>44678.625</c:v>
                </c:pt>
                <c:pt idx="792">
                  <c:v>44679.4375</c:v>
                </c:pt>
                <c:pt idx="793">
                  <c:v>44679.479166666664</c:v>
                </c:pt>
                <c:pt idx="794">
                  <c:v>44679.583333333328</c:v>
                </c:pt>
                <c:pt idx="795">
                  <c:v>44679.625</c:v>
                </c:pt>
                <c:pt idx="796">
                  <c:v>44680.4375</c:v>
                </c:pt>
                <c:pt idx="797">
                  <c:v>44680.479166666664</c:v>
                </c:pt>
                <c:pt idx="798">
                  <c:v>44680.583333333328</c:v>
                </c:pt>
                <c:pt idx="799">
                  <c:v>44680.625</c:v>
                </c:pt>
                <c:pt idx="800">
                  <c:v>44686.4375</c:v>
                </c:pt>
                <c:pt idx="801">
                  <c:v>44686.479166666664</c:v>
                </c:pt>
                <c:pt idx="802">
                  <c:v>44686.583333333328</c:v>
                </c:pt>
                <c:pt idx="803">
                  <c:v>44686.625</c:v>
                </c:pt>
                <c:pt idx="804">
                  <c:v>44687.4375</c:v>
                </c:pt>
                <c:pt idx="805">
                  <c:v>44687.479166666664</c:v>
                </c:pt>
                <c:pt idx="806">
                  <c:v>44687.583333333328</c:v>
                </c:pt>
                <c:pt idx="807">
                  <c:v>44687.625</c:v>
                </c:pt>
                <c:pt idx="808">
                  <c:v>44690.4375</c:v>
                </c:pt>
                <c:pt idx="809">
                  <c:v>44690.479166666664</c:v>
                </c:pt>
                <c:pt idx="810">
                  <c:v>44690.583333333328</c:v>
                </c:pt>
                <c:pt idx="811">
                  <c:v>44690.625</c:v>
                </c:pt>
                <c:pt idx="812">
                  <c:v>44691.4375</c:v>
                </c:pt>
                <c:pt idx="813">
                  <c:v>44691.479166666664</c:v>
                </c:pt>
                <c:pt idx="814">
                  <c:v>44691.583333333328</c:v>
                </c:pt>
                <c:pt idx="815">
                  <c:v>44691.625</c:v>
                </c:pt>
                <c:pt idx="816">
                  <c:v>44692.4375</c:v>
                </c:pt>
                <c:pt idx="817">
                  <c:v>44692.479166666664</c:v>
                </c:pt>
                <c:pt idx="818">
                  <c:v>44692.583333333328</c:v>
                </c:pt>
                <c:pt idx="819">
                  <c:v>44692.625</c:v>
                </c:pt>
                <c:pt idx="820">
                  <c:v>44693.4375</c:v>
                </c:pt>
                <c:pt idx="821">
                  <c:v>44693.479166666664</c:v>
                </c:pt>
                <c:pt idx="822">
                  <c:v>44693.583333333328</c:v>
                </c:pt>
                <c:pt idx="823">
                  <c:v>44693.625</c:v>
                </c:pt>
                <c:pt idx="824">
                  <c:v>44694.4375</c:v>
                </c:pt>
                <c:pt idx="825">
                  <c:v>44694.479166666664</c:v>
                </c:pt>
                <c:pt idx="826">
                  <c:v>44694.583333333328</c:v>
                </c:pt>
                <c:pt idx="827">
                  <c:v>44694.625</c:v>
                </c:pt>
                <c:pt idx="828">
                  <c:v>44697.4375</c:v>
                </c:pt>
                <c:pt idx="829">
                  <c:v>44697.479166666664</c:v>
                </c:pt>
                <c:pt idx="830">
                  <c:v>44697.583333333328</c:v>
                </c:pt>
                <c:pt idx="831">
                  <c:v>44697.625</c:v>
                </c:pt>
                <c:pt idx="832">
                  <c:v>44698.4375</c:v>
                </c:pt>
                <c:pt idx="833">
                  <c:v>44698.479166666664</c:v>
                </c:pt>
                <c:pt idx="834">
                  <c:v>44698.583333333328</c:v>
                </c:pt>
                <c:pt idx="835">
                  <c:v>44698.625</c:v>
                </c:pt>
                <c:pt idx="836">
                  <c:v>44699.4375</c:v>
                </c:pt>
                <c:pt idx="837">
                  <c:v>44699.479166666664</c:v>
                </c:pt>
                <c:pt idx="838">
                  <c:v>44699.583333333328</c:v>
                </c:pt>
                <c:pt idx="839">
                  <c:v>44699.625</c:v>
                </c:pt>
                <c:pt idx="840">
                  <c:v>44700.4375</c:v>
                </c:pt>
                <c:pt idx="841">
                  <c:v>44700.479166666664</c:v>
                </c:pt>
                <c:pt idx="842">
                  <c:v>44700.583333333328</c:v>
                </c:pt>
                <c:pt idx="843">
                  <c:v>44700.625</c:v>
                </c:pt>
                <c:pt idx="844">
                  <c:v>44701.4375</c:v>
                </c:pt>
                <c:pt idx="845">
                  <c:v>44701.479166666664</c:v>
                </c:pt>
                <c:pt idx="846">
                  <c:v>44701.583333333328</c:v>
                </c:pt>
                <c:pt idx="847">
                  <c:v>44701.625</c:v>
                </c:pt>
                <c:pt idx="848">
                  <c:v>44704.4375</c:v>
                </c:pt>
                <c:pt idx="849">
                  <c:v>44704.479166666664</c:v>
                </c:pt>
                <c:pt idx="850">
                  <c:v>44704.583333333328</c:v>
                </c:pt>
                <c:pt idx="851">
                  <c:v>44704.625</c:v>
                </c:pt>
                <c:pt idx="852">
                  <c:v>44705.4375</c:v>
                </c:pt>
                <c:pt idx="853">
                  <c:v>44705.479166666664</c:v>
                </c:pt>
                <c:pt idx="854">
                  <c:v>44705.583333333328</c:v>
                </c:pt>
                <c:pt idx="855">
                  <c:v>44705.625</c:v>
                </c:pt>
                <c:pt idx="856">
                  <c:v>44706.4375</c:v>
                </c:pt>
                <c:pt idx="857">
                  <c:v>44706.479166666664</c:v>
                </c:pt>
                <c:pt idx="858">
                  <c:v>44706.583333333328</c:v>
                </c:pt>
                <c:pt idx="859">
                  <c:v>44706.625</c:v>
                </c:pt>
                <c:pt idx="860">
                  <c:v>44707.4375</c:v>
                </c:pt>
                <c:pt idx="861">
                  <c:v>44707.479166666664</c:v>
                </c:pt>
                <c:pt idx="862">
                  <c:v>44707.583333333328</c:v>
                </c:pt>
                <c:pt idx="863">
                  <c:v>44707.625</c:v>
                </c:pt>
                <c:pt idx="864">
                  <c:v>44708.4375</c:v>
                </c:pt>
                <c:pt idx="865">
                  <c:v>44708.479166666664</c:v>
                </c:pt>
                <c:pt idx="866">
                  <c:v>44708.583333333328</c:v>
                </c:pt>
                <c:pt idx="867">
                  <c:v>44708.625</c:v>
                </c:pt>
                <c:pt idx="868">
                  <c:v>44711.4375</c:v>
                </c:pt>
                <c:pt idx="869">
                  <c:v>44711.479166666664</c:v>
                </c:pt>
                <c:pt idx="870">
                  <c:v>44711.583333333328</c:v>
                </c:pt>
                <c:pt idx="871">
                  <c:v>44711.625</c:v>
                </c:pt>
                <c:pt idx="872">
                  <c:v>44712.4375</c:v>
                </c:pt>
                <c:pt idx="873">
                  <c:v>44712.479166666664</c:v>
                </c:pt>
                <c:pt idx="874">
                  <c:v>44712.583333333328</c:v>
                </c:pt>
                <c:pt idx="875">
                  <c:v>44712.625</c:v>
                </c:pt>
                <c:pt idx="876">
                  <c:v>44713.4375</c:v>
                </c:pt>
                <c:pt idx="877">
                  <c:v>44713.479166666664</c:v>
                </c:pt>
                <c:pt idx="878">
                  <c:v>44713.583333333328</c:v>
                </c:pt>
                <c:pt idx="879">
                  <c:v>44713.625</c:v>
                </c:pt>
                <c:pt idx="880">
                  <c:v>44714.4375</c:v>
                </c:pt>
                <c:pt idx="881">
                  <c:v>44714.479166666664</c:v>
                </c:pt>
                <c:pt idx="882">
                  <c:v>44714.583333333328</c:v>
                </c:pt>
                <c:pt idx="883">
                  <c:v>44714.625</c:v>
                </c:pt>
                <c:pt idx="884">
                  <c:v>44718.4375</c:v>
                </c:pt>
                <c:pt idx="885">
                  <c:v>44718.479166666664</c:v>
                </c:pt>
                <c:pt idx="886">
                  <c:v>44718.583333333328</c:v>
                </c:pt>
                <c:pt idx="887">
                  <c:v>44718.625</c:v>
                </c:pt>
                <c:pt idx="888">
                  <c:v>44719.4375</c:v>
                </c:pt>
                <c:pt idx="889">
                  <c:v>44719.479166666664</c:v>
                </c:pt>
                <c:pt idx="890">
                  <c:v>44719.583333333328</c:v>
                </c:pt>
                <c:pt idx="891">
                  <c:v>44719.625</c:v>
                </c:pt>
                <c:pt idx="892">
                  <c:v>44720.4375</c:v>
                </c:pt>
                <c:pt idx="893">
                  <c:v>44720.479166666664</c:v>
                </c:pt>
                <c:pt idx="894">
                  <c:v>44720.583333333328</c:v>
                </c:pt>
                <c:pt idx="895">
                  <c:v>44720.625</c:v>
                </c:pt>
                <c:pt idx="896">
                  <c:v>44721.4375</c:v>
                </c:pt>
                <c:pt idx="897">
                  <c:v>44721.479166666664</c:v>
                </c:pt>
                <c:pt idx="898">
                  <c:v>44721.583333333328</c:v>
                </c:pt>
                <c:pt idx="899">
                  <c:v>44721.625</c:v>
                </c:pt>
                <c:pt idx="900">
                  <c:v>44722.4375</c:v>
                </c:pt>
                <c:pt idx="901">
                  <c:v>44722.479166666664</c:v>
                </c:pt>
                <c:pt idx="902">
                  <c:v>44722.583333333328</c:v>
                </c:pt>
                <c:pt idx="903">
                  <c:v>44722.625</c:v>
                </c:pt>
                <c:pt idx="904">
                  <c:v>44725.4375</c:v>
                </c:pt>
                <c:pt idx="905">
                  <c:v>44725.479166666664</c:v>
                </c:pt>
                <c:pt idx="906">
                  <c:v>44725.583333333328</c:v>
                </c:pt>
                <c:pt idx="907">
                  <c:v>44725.625</c:v>
                </c:pt>
                <c:pt idx="908">
                  <c:v>44726.4375</c:v>
                </c:pt>
                <c:pt idx="909">
                  <c:v>44726.479166666664</c:v>
                </c:pt>
                <c:pt idx="910">
                  <c:v>44726.583333333328</c:v>
                </c:pt>
                <c:pt idx="911">
                  <c:v>44726.625</c:v>
                </c:pt>
                <c:pt idx="912">
                  <c:v>44727.4375</c:v>
                </c:pt>
                <c:pt idx="913">
                  <c:v>44727.479166666664</c:v>
                </c:pt>
                <c:pt idx="914">
                  <c:v>44727.583333333328</c:v>
                </c:pt>
                <c:pt idx="915">
                  <c:v>44727.625</c:v>
                </c:pt>
                <c:pt idx="916">
                  <c:v>44728.4375</c:v>
                </c:pt>
                <c:pt idx="917">
                  <c:v>44728.479166666664</c:v>
                </c:pt>
                <c:pt idx="918">
                  <c:v>44728.583333333328</c:v>
                </c:pt>
                <c:pt idx="919">
                  <c:v>44728.625</c:v>
                </c:pt>
                <c:pt idx="920">
                  <c:v>44729.4375</c:v>
                </c:pt>
                <c:pt idx="921">
                  <c:v>44729.479166666664</c:v>
                </c:pt>
                <c:pt idx="922">
                  <c:v>44729.583333333328</c:v>
                </c:pt>
                <c:pt idx="923">
                  <c:v>44729.625</c:v>
                </c:pt>
                <c:pt idx="924">
                  <c:v>44732.4375</c:v>
                </c:pt>
                <c:pt idx="925">
                  <c:v>44732.479166666664</c:v>
                </c:pt>
                <c:pt idx="926">
                  <c:v>44732.583333333328</c:v>
                </c:pt>
                <c:pt idx="927">
                  <c:v>44732.625</c:v>
                </c:pt>
                <c:pt idx="928">
                  <c:v>44733.4375</c:v>
                </c:pt>
                <c:pt idx="929">
                  <c:v>44733.479166666664</c:v>
                </c:pt>
                <c:pt idx="930">
                  <c:v>44733.583333333328</c:v>
                </c:pt>
                <c:pt idx="931">
                  <c:v>44733.625</c:v>
                </c:pt>
                <c:pt idx="932">
                  <c:v>44734.4375</c:v>
                </c:pt>
                <c:pt idx="933">
                  <c:v>44734.479166666664</c:v>
                </c:pt>
                <c:pt idx="934">
                  <c:v>44734.583333333328</c:v>
                </c:pt>
                <c:pt idx="935">
                  <c:v>44734.625</c:v>
                </c:pt>
                <c:pt idx="936">
                  <c:v>44735.4375</c:v>
                </c:pt>
                <c:pt idx="937">
                  <c:v>44735.479166666664</c:v>
                </c:pt>
                <c:pt idx="938">
                  <c:v>44735.583333333328</c:v>
                </c:pt>
                <c:pt idx="939">
                  <c:v>44735.625</c:v>
                </c:pt>
                <c:pt idx="940">
                  <c:v>44736.4375</c:v>
                </c:pt>
                <c:pt idx="941">
                  <c:v>44736.479166666664</c:v>
                </c:pt>
                <c:pt idx="942">
                  <c:v>44736.583333333328</c:v>
                </c:pt>
                <c:pt idx="943">
                  <c:v>44736.625</c:v>
                </c:pt>
                <c:pt idx="944">
                  <c:v>44739.4375</c:v>
                </c:pt>
                <c:pt idx="945">
                  <c:v>44739.479166666664</c:v>
                </c:pt>
                <c:pt idx="946">
                  <c:v>44739.583333333328</c:v>
                </c:pt>
                <c:pt idx="947">
                  <c:v>44739.625</c:v>
                </c:pt>
                <c:pt idx="948">
                  <c:v>44740.4375</c:v>
                </c:pt>
                <c:pt idx="949">
                  <c:v>44740.479166666664</c:v>
                </c:pt>
                <c:pt idx="950">
                  <c:v>44740.583333333328</c:v>
                </c:pt>
                <c:pt idx="951">
                  <c:v>44740.625</c:v>
                </c:pt>
                <c:pt idx="952">
                  <c:v>44741.4375</c:v>
                </c:pt>
                <c:pt idx="953">
                  <c:v>44741.479166666664</c:v>
                </c:pt>
                <c:pt idx="954">
                  <c:v>44741.583333333328</c:v>
                </c:pt>
                <c:pt idx="955">
                  <c:v>44741.625</c:v>
                </c:pt>
                <c:pt idx="956">
                  <c:v>44742.4375</c:v>
                </c:pt>
                <c:pt idx="957">
                  <c:v>44742.479166666664</c:v>
                </c:pt>
                <c:pt idx="958">
                  <c:v>44742.583333333328</c:v>
                </c:pt>
                <c:pt idx="959">
                  <c:v>44742.625</c:v>
                </c:pt>
                <c:pt idx="960">
                  <c:v>44743.4375</c:v>
                </c:pt>
                <c:pt idx="961">
                  <c:v>44743.479166666664</c:v>
                </c:pt>
                <c:pt idx="962">
                  <c:v>44743.583333333328</c:v>
                </c:pt>
                <c:pt idx="963">
                  <c:v>44743.625</c:v>
                </c:pt>
                <c:pt idx="964">
                  <c:v>44746.4375</c:v>
                </c:pt>
                <c:pt idx="965">
                  <c:v>44746.479166666664</c:v>
                </c:pt>
                <c:pt idx="966">
                  <c:v>44746.583333333328</c:v>
                </c:pt>
                <c:pt idx="967">
                  <c:v>44746.625</c:v>
                </c:pt>
                <c:pt idx="968">
                  <c:v>44747.4375</c:v>
                </c:pt>
                <c:pt idx="969">
                  <c:v>44747.479166666664</c:v>
                </c:pt>
                <c:pt idx="970">
                  <c:v>44747.583333333328</c:v>
                </c:pt>
                <c:pt idx="971">
                  <c:v>44747.625</c:v>
                </c:pt>
                <c:pt idx="972">
                  <c:v>44748.4375</c:v>
                </c:pt>
                <c:pt idx="973">
                  <c:v>44748.479166666664</c:v>
                </c:pt>
                <c:pt idx="974">
                  <c:v>44748.583333333328</c:v>
                </c:pt>
                <c:pt idx="975">
                  <c:v>44748.625</c:v>
                </c:pt>
                <c:pt idx="976">
                  <c:v>44749.4375</c:v>
                </c:pt>
                <c:pt idx="977">
                  <c:v>44749.479166666664</c:v>
                </c:pt>
                <c:pt idx="978">
                  <c:v>44749.583333333328</c:v>
                </c:pt>
                <c:pt idx="979">
                  <c:v>44749.625</c:v>
                </c:pt>
                <c:pt idx="980">
                  <c:v>44750.4375</c:v>
                </c:pt>
                <c:pt idx="981">
                  <c:v>44750.479166666664</c:v>
                </c:pt>
                <c:pt idx="982">
                  <c:v>44750.583333333328</c:v>
                </c:pt>
                <c:pt idx="983">
                  <c:v>44750.625</c:v>
                </c:pt>
                <c:pt idx="984">
                  <c:v>44753.4375</c:v>
                </c:pt>
                <c:pt idx="985">
                  <c:v>44753.479166666664</c:v>
                </c:pt>
                <c:pt idx="986">
                  <c:v>44753.583333333328</c:v>
                </c:pt>
                <c:pt idx="987">
                  <c:v>44753.625</c:v>
                </c:pt>
                <c:pt idx="988">
                  <c:v>44754.4375</c:v>
                </c:pt>
                <c:pt idx="989">
                  <c:v>44754.479166666664</c:v>
                </c:pt>
                <c:pt idx="990">
                  <c:v>44754.583333333328</c:v>
                </c:pt>
                <c:pt idx="991">
                  <c:v>44754.625</c:v>
                </c:pt>
                <c:pt idx="992">
                  <c:v>44755.4375</c:v>
                </c:pt>
                <c:pt idx="993">
                  <c:v>44755.479166666664</c:v>
                </c:pt>
                <c:pt idx="994">
                  <c:v>44755.583333333328</c:v>
                </c:pt>
                <c:pt idx="995">
                  <c:v>44755.625</c:v>
                </c:pt>
                <c:pt idx="996">
                  <c:v>44756.4375</c:v>
                </c:pt>
                <c:pt idx="997">
                  <c:v>44756.479166666664</c:v>
                </c:pt>
                <c:pt idx="998">
                  <c:v>44756.583333333328</c:v>
                </c:pt>
                <c:pt idx="999">
                  <c:v>44756.625</c:v>
                </c:pt>
                <c:pt idx="1000">
                  <c:v>44757.4375</c:v>
                </c:pt>
                <c:pt idx="1001">
                  <c:v>44757.479166666664</c:v>
                </c:pt>
                <c:pt idx="1002">
                  <c:v>44757.583333333328</c:v>
                </c:pt>
                <c:pt idx="1003">
                  <c:v>44757.625</c:v>
                </c:pt>
                <c:pt idx="1004">
                  <c:v>44760.4375</c:v>
                </c:pt>
                <c:pt idx="1005">
                  <c:v>44760.479166666664</c:v>
                </c:pt>
                <c:pt idx="1006">
                  <c:v>44760.583333333328</c:v>
                </c:pt>
                <c:pt idx="1007">
                  <c:v>44760.625</c:v>
                </c:pt>
                <c:pt idx="1008">
                  <c:v>44761.4375</c:v>
                </c:pt>
                <c:pt idx="1009">
                  <c:v>44761.479166666664</c:v>
                </c:pt>
                <c:pt idx="1010">
                  <c:v>44761.583333333328</c:v>
                </c:pt>
                <c:pt idx="1011">
                  <c:v>44761.625</c:v>
                </c:pt>
                <c:pt idx="1012">
                  <c:v>44762.4375</c:v>
                </c:pt>
                <c:pt idx="1013">
                  <c:v>44762.479166666664</c:v>
                </c:pt>
                <c:pt idx="1014">
                  <c:v>44762.583333333328</c:v>
                </c:pt>
                <c:pt idx="1015">
                  <c:v>44762.625</c:v>
                </c:pt>
                <c:pt idx="1016">
                  <c:v>44763.4375</c:v>
                </c:pt>
                <c:pt idx="1017">
                  <c:v>44763.479166666664</c:v>
                </c:pt>
                <c:pt idx="1018">
                  <c:v>44763.583333333328</c:v>
                </c:pt>
                <c:pt idx="1019">
                  <c:v>44763.625</c:v>
                </c:pt>
                <c:pt idx="1020">
                  <c:v>44764.4375</c:v>
                </c:pt>
                <c:pt idx="1021">
                  <c:v>44764.479166666664</c:v>
                </c:pt>
                <c:pt idx="1022">
                  <c:v>44764.583333333328</c:v>
                </c:pt>
                <c:pt idx="1023">
                  <c:v>44764.625</c:v>
                </c:pt>
                <c:pt idx="1024">
                  <c:v>44767.4375</c:v>
                </c:pt>
                <c:pt idx="1025">
                  <c:v>44767.479166666664</c:v>
                </c:pt>
                <c:pt idx="1026">
                  <c:v>44767.583333333328</c:v>
                </c:pt>
                <c:pt idx="1027">
                  <c:v>44767.625</c:v>
                </c:pt>
                <c:pt idx="1028">
                  <c:v>44768.4375</c:v>
                </c:pt>
                <c:pt idx="1029">
                  <c:v>44768.479166666664</c:v>
                </c:pt>
                <c:pt idx="1030">
                  <c:v>44768.583333333328</c:v>
                </c:pt>
                <c:pt idx="1031">
                  <c:v>44768.625</c:v>
                </c:pt>
                <c:pt idx="1032">
                  <c:v>44769.4375</c:v>
                </c:pt>
                <c:pt idx="1033">
                  <c:v>44769.479166666664</c:v>
                </c:pt>
                <c:pt idx="1034">
                  <c:v>44769.583333333328</c:v>
                </c:pt>
                <c:pt idx="1035">
                  <c:v>44769.625</c:v>
                </c:pt>
                <c:pt idx="1036">
                  <c:v>44770.4375</c:v>
                </c:pt>
                <c:pt idx="1037">
                  <c:v>44770.479166666664</c:v>
                </c:pt>
                <c:pt idx="1038">
                  <c:v>44770.583333333328</c:v>
                </c:pt>
                <c:pt idx="1039">
                  <c:v>44770.625</c:v>
                </c:pt>
                <c:pt idx="1040">
                  <c:v>44771.4375</c:v>
                </c:pt>
                <c:pt idx="1041">
                  <c:v>44771.479166666664</c:v>
                </c:pt>
                <c:pt idx="1042">
                  <c:v>44771.583333333328</c:v>
                </c:pt>
                <c:pt idx="1043">
                  <c:v>44771.625</c:v>
                </c:pt>
                <c:pt idx="1044">
                  <c:v>44774.4375</c:v>
                </c:pt>
                <c:pt idx="1045">
                  <c:v>44774.479166666664</c:v>
                </c:pt>
                <c:pt idx="1046">
                  <c:v>44774.583333333328</c:v>
                </c:pt>
                <c:pt idx="1047">
                  <c:v>44774.625</c:v>
                </c:pt>
                <c:pt idx="1048">
                  <c:v>44775.4375</c:v>
                </c:pt>
                <c:pt idx="1049">
                  <c:v>44775.479166666664</c:v>
                </c:pt>
                <c:pt idx="1050">
                  <c:v>44775.583333333328</c:v>
                </c:pt>
                <c:pt idx="1051">
                  <c:v>44775.625</c:v>
                </c:pt>
                <c:pt idx="1052">
                  <c:v>44776.4375</c:v>
                </c:pt>
                <c:pt idx="1053">
                  <c:v>44776.479166666664</c:v>
                </c:pt>
                <c:pt idx="1054">
                  <c:v>44776.583333333328</c:v>
                </c:pt>
                <c:pt idx="1055">
                  <c:v>44776.625</c:v>
                </c:pt>
                <c:pt idx="1056">
                  <c:v>44777.4375</c:v>
                </c:pt>
                <c:pt idx="1057">
                  <c:v>44777.479166666664</c:v>
                </c:pt>
                <c:pt idx="1058">
                  <c:v>44777.583333333328</c:v>
                </c:pt>
                <c:pt idx="1059">
                  <c:v>44777.625</c:v>
                </c:pt>
                <c:pt idx="1060">
                  <c:v>44778.4375</c:v>
                </c:pt>
                <c:pt idx="1061">
                  <c:v>44778.479166666664</c:v>
                </c:pt>
                <c:pt idx="1062">
                  <c:v>44778.583333333328</c:v>
                </c:pt>
                <c:pt idx="1063">
                  <c:v>44778.625</c:v>
                </c:pt>
                <c:pt idx="1064">
                  <c:v>44781.4375</c:v>
                </c:pt>
                <c:pt idx="1065">
                  <c:v>44781.479166666664</c:v>
                </c:pt>
                <c:pt idx="1066">
                  <c:v>44781.583333333328</c:v>
                </c:pt>
                <c:pt idx="1067">
                  <c:v>44781.625</c:v>
                </c:pt>
                <c:pt idx="1068">
                  <c:v>44782.4375</c:v>
                </c:pt>
                <c:pt idx="1069">
                  <c:v>44782.479166666664</c:v>
                </c:pt>
                <c:pt idx="1070">
                  <c:v>44782.583333333328</c:v>
                </c:pt>
                <c:pt idx="1071">
                  <c:v>44782.625</c:v>
                </c:pt>
                <c:pt idx="1072">
                  <c:v>44783.4375</c:v>
                </c:pt>
                <c:pt idx="1073">
                  <c:v>44783.479166666664</c:v>
                </c:pt>
                <c:pt idx="1074">
                  <c:v>44783.583333333328</c:v>
                </c:pt>
                <c:pt idx="1075">
                  <c:v>44783.625</c:v>
                </c:pt>
                <c:pt idx="1076">
                  <c:v>44784.4375</c:v>
                </c:pt>
                <c:pt idx="1077">
                  <c:v>44784.479166666664</c:v>
                </c:pt>
                <c:pt idx="1078">
                  <c:v>44784.583333333328</c:v>
                </c:pt>
                <c:pt idx="1079">
                  <c:v>44784.625</c:v>
                </c:pt>
                <c:pt idx="1080">
                  <c:v>44785.4375</c:v>
                </c:pt>
                <c:pt idx="1081">
                  <c:v>44785.479166666664</c:v>
                </c:pt>
                <c:pt idx="1082">
                  <c:v>44785.583333333328</c:v>
                </c:pt>
                <c:pt idx="1083">
                  <c:v>44785.625</c:v>
                </c:pt>
              </c:numCache>
            </c:numRef>
          </c:cat>
          <c:val>
            <c:numRef>
              <c:f>Sheet0!$G$2:$G$1091</c:f>
              <c:numCache>
                <c:formatCode>#,##0.0000</c:formatCode>
                <c:ptCount val="1090"/>
                <c:pt idx="0">
                  <c:v>78.28</c:v>
                </c:pt>
                <c:pt idx="1">
                  <c:v>77.44</c:v>
                </c:pt>
                <c:pt idx="2">
                  <c:v>76.94</c:v>
                </c:pt>
                <c:pt idx="3">
                  <c:v>76.510000000000005</c:v>
                </c:pt>
                <c:pt idx="4">
                  <c:v>75.31</c:v>
                </c:pt>
                <c:pt idx="5">
                  <c:v>73.37</c:v>
                </c:pt>
                <c:pt idx="6">
                  <c:v>74.239999999999995</c:v>
                </c:pt>
                <c:pt idx="7">
                  <c:v>74.180000000000007</c:v>
                </c:pt>
                <c:pt idx="8">
                  <c:v>74.209999999999994</c:v>
                </c:pt>
                <c:pt idx="9">
                  <c:v>73.989999999999995</c:v>
                </c:pt>
                <c:pt idx="10">
                  <c:v>73.7</c:v>
                </c:pt>
                <c:pt idx="11">
                  <c:v>73.69</c:v>
                </c:pt>
                <c:pt idx="12">
                  <c:v>71.91</c:v>
                </c:pt>
                <c:pt idx="13">
                  <c:v>71.97</c:v>
                </c:pt>
                <c:pt idx="14">
                  <c:v>71.430000000000007</c:v>
                </c:pt>
                <c:pt idx="15">
                  <c:v>71.52</c:v>
                </c:pt>
                <c:pt idx="16">
                  <c:v>72.650000000000006</c:v>
                </c:pt>
                <c:pt idx="17">
                  <c:v>72.650000000000006</c:v>
                </c:pt>
                <c:pt idx="18">
                  <c:v>73.12</c:v>
                </c:pt>
                <c:pt idx="19">
                  <c:v>72.89</c:v>
                </c:pt>
                <c:pt idx="20">
                  <c:v>72.739999999999995</c:v>
                </c:pt>
                <c:pt idx="21">
                  <c:v>72.900000000000006</c:v>
                </c:pt>
                <c:pt idx="22">
                  <c:v>73.97</c:v>
                </c:pt>
                <c:pt idx="23">
                  <c:v>74.459999999999994</c:v>
                </c:pt>
                <c:pt idx="24">
                  <c:v>74.89</c:v>
                </c:pt>
                <c:pt idx="25">
                  <c:v>75.02</c:v>
                </c:pt>
                <c:pt idx="26">
                  <c:v>75.39</c:v>
                </c:pt>
                <c:pt idx="27">
                  <c:v>75.44</c:v>
                </c:pt>
                <c:pt idx="28">
                  <c:v>76.45</c:v>
                </c:pt>
                <c:pt idx="29">
                  <c:v>75.5</c:v>
                </c:pt>
                <c:pt idx="30">
                  <c:v>74.7</c:v>
                </c:pt>
                <c:pt idx="31">
                  <c:v>73.78</c:v>
                </c:pt>
                <c:pt idx="32">
                  <c:v>68.03</c:v>
                </c:pt>
                <c:pt idx="33">
                  <c:v>66.75</c:v>
                </c:pt>
                <c:pt idx="34">
                  <c:v>66.430000000000007</c:v>
                </c:pt>
                <c:pt idx="35">
                  <c:v>66</c:v>
                </c:pt>
                <c:pt idx="36">
                  <c:v>64.930000000000007</c:v>
                </c:pt>
                <c:pt idx="37">
                  <c:v>66.13</c:v>
                </c:pt>
                <c:pt idx="38">
                  <c:v>66</c:v>
                </c:pt>
                <c:pt idx="39">
                  <c:v>65.22</c:v>
                </c:pt>
                <c:pt idx="40">
                  <c:v>63.4</c:v>
                </c:pt>
                <c:pt idx="41">
                  <c:v>63.65</c:v>
                </c:pt>
                <c:pt idx="42">
                  <c:v>63.13</c:v>
                </c:pt>
                <c:pt idx="43">
                  <c:v>62.81</c:v>
                </c:pt>
                <c:pt idx="44">
                  <c:v>63</c:v>
                </c:pt>
                <c:pt idx="45">
                  <c:v>62.95</c:v>
                </c:pt>
                <c:pt idx="46">
                  <c:v>63.12</c:v>
                </c:pt>
                <c:pt idx="47">
                  <c:v>63.2</c:v>
                </c:pt>
                <c:pt idx="48">
                  <c:v>62.33</c:v>
                </c:pt>
                <c:pt idx="49">
                  <c:v>62.1</c:v>
                </c:pt>
                <c:pt idx="50">
                  <c:v>62.22</c:v>
                </c:pt>
                <c:pt idx="51">
                  <c:v>62.56</c:v>
                </c:pt>
                <c:pt idx="52">
                  <c:v>63.3</c:v>
                </c:pt>
                <c:pt idx="53">
                  <c:v>62.99</c:v>
                </c:pt>
                <c:pt idx="54">
                  <c:v>63.58</c:v>
                </c:pt>
                <c:pt idx="55">
                  <c:v>63.8</c:v>
                </c:pt>
                <c:pt idx="56">
                  <c:v>61.96</c:v>
                </c:pt>
                <c:pt idx="57">
                  <c:v>61.93</c:v>
                </c:pt>
                <c:pt idx="58">
                  <c:v>62.32</c:v>
                </c:pt>
                <c:pt idx="59">
                  <c:v>62.03</c:v>
                </c:pt>
                <c:pt idx="60">
                  <c:v>61.39</c:v>
                </c:pt>
                <c:pt idx="61">
                  <c:v>60.12</c:v>
                </c:pt>
                <c:pt idx="62">
                  <c:v>61.58</c:v>
                </c:pt>
                <c:pt idx="63">
                  <c:v>61.59</c:v>
                </c:pt>
                <c:pt idx="64">
                  <c:v>60.57</c:v>
                </c:pt>
                <c:pt idx="65">
                  <c:v>61.06</c:v>
                </c:pt>
                <c:pt idx="66">
                  <c:v>60.48</c:v>
                </c:pt>
                <c:pt idx="67">
                  <c:v>59.38</c:v>
                </c:pt>
                <c:pt idx="68">
                  <c:v>57.45</c:v>
                </c:pt>
                <c:pt idx="69">
                  <c:v>57.47</c:v>
                </c:pt>
                <c:pt idx="70">
                  <c:v>57.43</c:v>
                </c:pt>
                <c:pt idx="71">
                  <c:v>57.22</c:v>
                </c:pt>
                <c:pt idx="72">
                  <c:v>58.74</c:v>
                </c:pt>
                <c:pt idx="73">
                  <c:v>58.17</c:v>
                </c:pt>
                <c:pt idx="74">
                  <c:v>58.11</c:v>
                </c:pt>
                <c:pt idx="75">
                  <c:v>58.18</c:v>
                </c:pt>
                <c:pt idx="76">
                  <c:v>58.45</c:v>
                </c:pt>
                <c:pt idx="77">
                  <c:v>58.45</c:v>
                </c:pt>
                <c:pt idx="78">
                  <c:v>60.03</c:v>
                </c:pt>
                <c:pt idx="79">
                  <c:v>60.48</c:v>
                </c:pt>
                <c:pt idx="80">
                  <c:v>60.68</c:v>
                </c:pt>
                <c:pt idx="81">
                  <c:v>61.23</c:v>
                </c:pt>
                <c:pt idx="82">
                  <c:v>61.59</c:v>
                </c:pt>
                <c:pt idx="83">
                  <c:v>61.16</c:v>
                </c:pt>
                <c:pt idx="84">
                  <c:v>63.4</c:v>
                </c:pt>
                <c:pt idx="85">
                  <c:v>62.62</c:v>
                </c:pt>
                <c:pt idx="86">
                  <c:v>63.14</c:v>
                </c:pt>
                <c:pt idx="87">
                  <c:v>63.13</c:v>
                </c:pt>
                <c:pt idx="88">
                  <c:v>62.6</c:v>
                </c:pt>
                <c:pt idx="89">
                  <c:v>63.21</c:v>
                </c:pt>
                <c:pt idx="90">
                  <c:v>62.8</c:v>
                </c:pt>
                <c:pt idx="91">
                  <c:v>62.88</c:v>
                </c:pt>
                <c:pt idx="92">
                  <c:v>63.5</c:v>
                </c:pt>
                <c:pt idx="93">
                  <c:v>63.15</c:v>
                </c:pt>
                <c:pt idx="94">
                  <c:v>62.75</c:v>
                </c:pt>
                <c:pt idx="95">
                  <c:v>62.96</c:v>
                </c:pt>
                <c:pt idx="96">
                  <c:v>61.79</c:v>
                </c:pt>
                <c:pt idx="97">
                  <c:v>61.41</c:v>
                </c:pt>
                <c:pt idx="98">
                  <c:v>61.25</c:v>
                </c:pt>
                <c:pt idx="99">
                  <c:v>61.89</c:v>
                </c:pt>
                <c:pt idx="100">
                  <c:v>63.28</c:v>
                </c:pt>
                <c:pt idx="101">
                  <c:v>64.180000000000007</c:v>
                </c:pt>
                <c:pt idx="102">
                  <c:v>63.89</c:v>
                </c:pt>
                <c:pt idx="103">
                  <c:v>63.98</c:v>
                </c:pt>
                <c:pt idx="104">
                  <c:v>63.9</c:v>
                </c:pt>
                <c:pt idx="105">
                  <c:v>64.88</c:v>
                </c:pt>
                <c:pt idx="106">
                  <c:v>64.510000000000005</c:v>
                </c:pt>
                <c:pt idx="107">
                  <c:v>64.67</c:v>
                </c:pt>
                <c:pt idx="108">
                  <c:v>63.91</c:v>
                </c:pt>
                <c:pt idx="109">
                  <c:v>63.69</c:v>
                </c:pt>
                <c:pt idx="110">
                  <c:v>64.040000000000006</c:v>
                </c:pt>
                <c:pt idx="111">
                  <c:v>63.88</c:v>
                </c:pt>
                <c:pt idx="112">
                  <c:v>63.43</c:v>
                </c:pt>
                <c:pt idx="113">
                  <c:v>62.81</c:v>
                </c:pt>
                <c:pt idx="114">
                  <c:v>62.69</c:v>
                </c:pt>
                <c:pt idx="115">
                  <c:v>62.64</c:v>
                </c:pt>
                <c:pt idx="116">
                  <c:v>62.1</c:v>
                </c:pt>
                <c:pt idx="117">
                  <c:v>61.59</c:v>
                </c:pt>
                <c:pt idx="118">
                  <c:v>61</c:v>
                </c:pt>
                <c:pt idx="119">
                  <c:v>61.15</c:v>
                </c:pt>
                <c:pt idx="120">
                  <c:v>60.28</c:v>
                </c:pt>
                <c:pt idx="121">
                  <c:v>60.43</c:v>
                </c:pt>
                <c:pt idx="122">
                  <c:v>60.56</c:v>
                </c:pt>
                <c:pt idx="123">
                  <c:v>60.3</c:v>
                </c:pt>
                <c:pt idx="124">
                  <c:v>60.05</c:v>
                </c:pt>
                <c:pt idx="125">
                  <c:v>59.57</c:v>
                </c:pt>
                <c:pt idx="126">
                  <c:v>58.92</c:v>
                </c:pt>
                <c:pt idx="127">
                  <c:v>58.83</c:v>
                </c:pt>
                <c:pt idx="128">
                  <c:v>58.43</c:v>
                </c:pt>
                <c:pt idx="129">
                  <c:v>58.12</c:v>
                </c:pt>
                <c:pt idx="130">
                  <c:v>57.95</c:v>
                </c:pt>
                <c:pt idx="131">
                  <c:v>58.12</c:v>
                </c:pt>
                <c:pt idx="132">
                  <c:v>63.32</c:v>
                </c:pt>
                <c:pt idx="133">
                  <c:v>64.38</c:v>
                </c:pt>
                <c:pt idx="134">
                  <c:v>63.94</c:v>
                </c:pt>
                <c:pt idx="135">
                  <c:v>63.49</c:v>
                </c:pt>
                <c:pt idx="136">
                  <c:v>60.84</c:v>
                </c:pt>
                <c:pt idx="137">
                  <c:v>59.85</c:v>
                </c:pt>
                <c:pt idx="138">
                  <c:v>59.93</c:v>
                </c:pt>
                <c:pt idx="139">
                  <c:v>59.38</c:v>
                </c:pt>
                <c:pt idx="140">
                  <c:v>60.9</c:v>
                </c:pt>
                <c:pt idx="141">
                  <c:v>60.48</c:v>
                </c:pt>
                <c:pt idx="142">
                  <c:v>60.48</c:v>
                </c:pt>
                <c:pt idx="143">
                  <c:v>60.45</c:v>
                </c:pt>
                <c:pt idx="144">
                  <c:v>59.17</c:v>
                </c:pt>
                <c:pt idx="145">
                  <c:v>58.99</c:v>
                </c:pt>
                <c:pt idx="146">
                  <c:v>59.11</c:v>
                </c:pt>
                <c:pt idx="147">
                  <c:v>59.1</c:v>
                </c:pt>
                <c:pt idx="148">
                  <c:v>59.66</c:v>
                </c:pt>
                <c:pt idx="149">
                  <c:v>59.28</c:v>
                </c:pt>
                <c:pt idx="150">
                  <c:v>59.66</c:v>
                </c:pt>
                <c:pt idx="151">
                  <c:v>59.6</c:v>
                </c:pt>
                <c:pt idx="152">
                  <c:v>59.09</c:v>
                </c:pt>
                <c:pt idx="153">
                  <c:v>58.72</c:v>
                </c:pt>
                <c:pt idx="154">
                  <c:v>58.72</c:v>
                </c:pt>
                <c:pt idx="155">
                  <c:v>58.51</c:v>
                </c:pt>
                <c:pt idx="156">
                  <c:v>58.35</c:v>
                </c:pt>
                <c:pt idx="157">
                  <c:v>58.02</c:v>
                </c:pt>
                <c:pt idx="158">
                  <c:v>57.98</c:v>
                </c:pt>
                <c:pt idx="159">
                  <c:v>57.86</c:v>
                </c:pt>
                <c:pt idx="160">
                  <c:v>60.01</c:v>
                </c:pt>
                <c:pt idx="161">
                  <c:v>60.57</c:v>
                </c:pt>
                <c:pt idx="162">
                  <c:v>60.12</c:v>
                </c:pt>
                <c:pt idx="163">
                  <c:v>60.22</c:v>
                </c:pt>
                <c:pt idx="164">
                  <c:v>56.89</c:v>
                </c:pt>
                <c:pt idx="165">
                  <c:v>56.68</c:v>
                </c:pt>
                <c:pt idx="166">
                  <c:v>56.23</c:v>
                </c:pt>
                <c:pt idx="167">
                  <c:v>56.02</c:v>
                </c:pt>
                <c:pt idx="168">
                  <c:v>57</c:v>
                </c:pt>
                <c:pt idx="169">
                  <c:v>56.89</c:v>
                </c:pt>
                <c:pt idx="170">
                  <c:v>56.85</c:v>
                </c:pt>
                <c:pt idx="171">
                  <c:v>57</c:v>
                </c:pt>
                <c:pt idx="172">
                  <c:v>56.86</c:v>
                </c:pt>
                <c:pt idx="173">
                  <c:v>56.47</c:v>
                </c:pt>
                <c:pt idx="174">
                  <c:v>56.5</c:v>
                </c:pt>
                <c:pt idx="175">
                  <c:v>57.26</c:v>
                </c:pt>
                <c:pt idx="176">
                  <c:v>57.4</c:v>
                </c:pt>
                <c:pt idx="177">
                  <c:v>57.25</c:v>
                </c:pt>
                <c:pt idx="178">
                  <c:v>57.96</c:v>
                </c:pt>
                <c:pt idx="179">
                  <c:v>58.9</c:v>
                </c:pt>
                <c:pt idx="180">
                  <c:v>60.45</c:v>
                </c:pt>
                <c:pt idx="181">
                  <c:v>60.3</c:v>
                </c:pt>
                <c:pt idx="182">
                  <c:v>60.9</c:v>
                </c:pt>
                <c:pt idx="183">
                  <c:v>60.63</c:v>
                </c:pt>
                <c:pt idx="184">
                  <c:v>60.12</c:v>
                </c:pt>
                <c:pt idx="185">
                  <c:v>60.12</c:v>
                </c:pt>
                <c:pt idx="186">
                  <c:v>60.04</c:v>
                </c:pt>
                <c:pt idx="187">
                  <c:v>59.96</c:v>
                </c:pt>
                <c:pt idx="188">
                  <c:v>59.76</c:v>
                </c:pt>
                <c:pt idx="189">
                  <c:v>58.88</c:v>
                </c:pt>
                <c:pt idx="190">
                  <c:v>59.2</c:v>
                </c:pt>
                <c:pt idx="191">
                  <c:v>59.15</c:v>
                </c:pt>
                <c:pt idx="192">
                  <c:v>58.81</c:v>
                </c:pt>
                <c:pt idx="193">
                  <c:v>58.2</c:v>
                </c:pt>
                <c:pt idx="194">
                  <c:v>58.27</c:v>
                </c:pt>
                <c:pt idx="195">
                  <c:v>58.08</c:v>
                </c:pt>
                <c:pt idx="196">
                  <c:v>57.52</c:v>
                </c:pt>
                <c:pt idx="197">
                  <c:v>57.83</c:v>
                </c:pt>
                <c:pt idx="198">
                  <c:v>58.8</c:v>
                </c:pt>
                <c:pt idx="199">
                  <c:v>59.5</c:v>
                </c:pt>
                <c:pt idx="200">
                  <c:v>58.93</c:v>
                </c:pt>
                <c:pt idx="201">
                  <c:v>58.97</c:v>
                </c:pt>
                <c:pt idx="202">
                  <c:v>59.01</c:v>
                </c:pt>
                <c:pt idx="203">
                  <c:v>59.1</c:v>
                </c:pt>
                <c:pt idx="204">
                  <c:v>59.03</c:v>
                </c:pt>
                <c:pt idx="205">
                  <c:v>59.28</c:v>
                </c:pt>
                <c:pt idx="206">
                  <c:v>59.3</c:v>
                </c:pt>
                <c:pt idx="207">
                  <c:v>59.12</c:v>
                </c:pt>
                <c:pt idx="208">
                  <c:v>58.94</c:v>
                </c:pt>
                <c:pt idx="209">
                  <c:v>58.72</c:v>
                </c:pt>
                <c:pt idx="210">
                  <c:v>58.5</c:v>
                </c:pt>
                <c:pt idx="211">
                  <c:v>58.78</c:v>
                </c:pt>
                <c:pt idx="212">
                  <c:v>58.79</c:v>
                </c:pt>
                <c:pt idx="213">
                  <c:v>57.86</c:v>
                </c:pt>
                <c:pt idx="214">
                  <c:v>57.01</c:v>
                </c:pt>
                <c:pt idx="215">
                  <c:v>57.04</c:v>
                </c:pt>
                <c:pt idx="216">
                  <c:v>56.09</c:v>
                </c:pt>
                <c:pt idx="217">
                  <c:v>57.3</c:v>
                </c:pt>
                <c:pt idx="218">
                  <c:v>58.5</c:v>
                </c:pt>
                <c:pt idx="219">
                  <c:v>57.91</c:v>
                </c:pt>
                <c:pt idx="220">
                  <c:v>56.51</c:v>
                </c:pt>
                <c:pt idx="221">
                  <c:v>56.15</c:v>
                </c:pt>
                <c:pt idx="222">
                  <c:v>55.99</c:v>
                </c:pt>
                <c:pt idx="223">
                  <c:v>55.99</c:v>
                </c:pt>
                <c:pt idx="224">
                  <c:v>56.58</c:v>
                </c:pt>
                <c:pt idx="225">
                  <c:v>56.54</c:v>
                </c:pt>
                <c:pt idx="226">
                  <c:v>56.23</c:v>
                </c:pt>
                <c:pt idx="227">
                  <c:v>56.35</c:v>
                </c:pt>
                <c:pt idx="228">
                  <c:v>56.1</c:v>
                </c:pt>
                <c:pt idx="229">
                  <c:v>56.46</c:v>
                </c:pt>
                <c:pt idx="230">
                  <c:v>56.54</c:v>
                </c:pt>
                <c:pt idx="231">
                  <c:v>56.07</c:v>
                </c:pt>
                <c:pt idx="232">
                  <c:v>56.7</c:v>
                </c:pt>
                <c:pt idx="233">
                  <c:v>56.27</c:v>
                </c:pt>
                <c:pt idx="234">
                  <c:v>56.32</c:v>
                </c:pt>
                <c:pt idx="235">
                  <c:v>56.34</c:v>
                </c:pt>
                <c:pt idx="236">
                  <c:v>55.89</c:v>
                </c:pt>
                <c:pt idx="237">
                  <c:v>55.72</c:v>
                </c:pt>
                <c:pt idx="238">
                  <c:v>55.8</c:v>
                </c:pt>
                <c:pt idx="239">
                  <c:v>55.8</c:v>
                </c:pt>
                <c:pt idx="240">
                  <c:v>54.2</c:v>
                </c:pt>
                <c:pt idx="241">
                  <c:v>53.75</c:v>
                </c:pt>
                <c:pt idx="242">
                  <c:v>53.72</c:v>
                </c:pt>
                <c:pt idx="243">
                  <c:v>52.9</c:v>
                </c:pt>
                <c:pt idx="244">
                  <c:v>53.69</c:v>
                </c:pt>
                <c:pt idx="245">
                  <c:v>53.76</c:v>
                </c:pt>
                <c:pt idx="246">
                  <c:v>53.78</c:v>
                </c:pt>
                <c:pt idx="247">
                  <c:v>54.1</c:v>
                </c:pt>
                <c:pt idx="248">
                  <c:v>54.72</c:v>
                </c:pt>
                <c:pt idx="249">
                  <c:v>55.48</c:v>
                </c:pt>
                <c:pt idx="250">
                  <c:v>55.45</c:v>
                </c:pt>
                <c:pt idx="251">
                  <c:v>55.45</c:v>
                </c:pt>
                <c:pt idx="252">
                  <c:v>56</c:v>
                </c:pt>
                <c:pt idx="253">
                  <c:v>56.1</c:v>
                </c:pt>
                <c:pt idx="254">
                  <c:v>55.7</c:v>
                </c:pt>
                <c:pt idx="255">
                  <c:v>55.8</c:v>
                </c:pt>
                <c:pt idx="256">
                  <c:v>55.82</c:v>
                </c:pt>
                <c:pt idx="257">
                  <c:v>55.35</c:v>
                </c:pt>
                <c:pt idx="258">
                  <c:v>54.93</c:v>
                </c:pt>
                <c:pt idx="259">
                  <c:v>55.19</c:v>
                </c:pt>
                <c:pt idx="260">
                  <c:v>54.8</c:v>
                </c:pt>
                <c:pt idx="261">
                  <c:v>54.62</c:v>
                </c:pt>
                <c:pt idx="262">
                  <c:v>54.6</c:v>
                </c:pt>
                <c:pt idx="263">
                  <c:v>54.59</c:v>
                </c:pt>
                <c:pt idx="264">
                  <c:v>53.89</c:v>
                </c:pt>
                <c:pt idx="265">
                  <c:v>53.97</c:v>
                </c:pt>
                <c:pt idx="266">
                  <c:v>54.46</c:v>
                </c:pt>
                <c:pt idx="267">
                  <c:v>54.28</c:v>
                </c:pt>
                <c:pt idx="268">
                  <c:v>54.66</c:v>
                </c:pt>
                <c:pt idx="269">
                  <c:v>54.28</c:v>
                </c:pt>
                <c:pt idx="270">
                  <c:v>54.42</c:v>
                </c:pt>
                <c:pt idx="271">
                  <c:v>54.22</c:v>
                </c:pt>
                <c:pt idx="272">
                  <c:v>53.27</c:v>
                </c:pt>
                <c:pt idx="273">
                  <c:v>53.3</c:v>
                </c:pt>
                <c:pt idx="274">
                  <c:v>53.53</c:v>
                </c:pt>
                <c:pt idx="275">
                  <c:v>53.75</c:v>
                </c:pt>
                <c:pt idx="276">
                  <c:v>54.07</c:v>
                </c:pt>
                <c:pt idx="277">
                  <c:v>54.48</c:v>
                </c:pt>
                <c:pt idx="278">
                  <c:v>54.39</c:v>
                </c:pt>
                <c:pt idx="279">
                  <c:v>54.43</c:v>
                </c:pt>
                <c:pt idx="280">
                  <c:v>53.87</c:v>
                </c:pt>
                <c:pt idx="281">
                  <c:v>53.81</c:v>
                </c:pt>
                <c:pt idx="282">
                  <c:v>53.72</c:v>
                </c:pt>
                <c:pt idx="283">
                  <c:v>53.65</c:v>
                </c:pt>
                <c:pt idx="284">
                  <c:v>52.91</c:v>
                </c:pt>
                <c:pt idx="285">
                  <c:v>53.03</c:v>
                </c:pt>
                <c:pt idx="286">
                  <c:v>52.87</c:v>
                </c:pt>
                <c:pt idx="287">
                  <c:v>52.56</c:v>
                </c:pt>
                <c:pt idx="288">
                  <c:v>51.48</c:v>
                </c:pt>
                <c:pt idx="289">
                  <c:v>52.07</c:v>
                </c:pt>
                <c:pt idx="290">
                  <c:v>52.03</c:v>
                </c:pt>
                <c:pt idx="291">
                  <c:v>51.71</c:v>
                </c:pt>
                <c:pt idx="292">
                  <c:v>50.56</c:v>
                </c:pt>
                <c:pt idx="293">
                  <c:v>50.13</c:v>
                </c:pt>
                <c:pt idx="294">
                  <c:v>50.1</c:v>
                </c:pt>
                <c:pt idx="295">
                  <c:v>50.11</c:v>
                </c:pt>
                <c:pt idx="296">
                  <c:v>50.06</c:v>
                </c:pt>
                <c:pt idx="297">
                  <c:v>50.18</c:v>
                </c:pt>
                <c:pt idx="298">
                  <c:v>50.63</c:v>
                </c:pt>
                <c:pt idx="299">
                  <c:v>50.36</c:v>
                </c:pt>
                <c:pt idx="300">
                  <c:v>48.3</c:v>
                </c:pt>
                <c:pt idx="301">
                  <c:v>48.16</c:v>
                </c:pt>
                <c:pt idx="302">
                  <c:v>47.7</c:v>
                </c:pt>
                <c:pt idx="303">
                  <c:v>47.57</c:v>
                </c:pt>
                <c:pt idx="304">
                  <c:v>47.5</c:v>
                </c:pt>
                <c:pt idx="305">
                  <c:v>47.67</c:v>
                </c:pt>
                <c:pt idx="306">
                  <c:v>47.76</c:v>
                </c:pt>
                <c:pt idx="307">
                  <c:v>47.9</c:v>
                </c:pt>
                <c:pt idx="308">
                  <c:v>48.29</c:v>
                </c:pt>
                <c:pt idx="309">
                  <c:v>48.05</c:v>
                </c:pt>
                <c:pt idx="310">
                  <c:v>48.25</c:v>
                </c:pt>
                <c:pt idx="311">
                  <c:v>48.28</c:v>
                </c:pt>
                <c:pt idx="312">
                  <c:v>47.67</c:v>
                </c:pt>
                <c:pt idx="313">
                  <c:v>47.69</c:v>
                </c:pt>
                <c:pt idx="314">
                  <c:v>47.8</c:v>
                </c:pt>
                <c:pt idx="315">
                  <c:v>47.92</c:v>
                </c:pt>
                <c:pt idx="316">
                  <c:v>48</c:v>
                </c:pt>
                <c:pt idx="317">
                  <c:v>47.75</c:v>
                </c:pt>
                <c:pt idx="318">
                  <c:v>46.8</c:v>
                </c:pt>
                <c:pt idx="319">
                  <c:v>46.79</c:v>
                </c:pt>
                <c:pt idx="320">
                  <c:v>47.42</c:v>
                </c:pt>
                <c:pt idx="321">
                  <c:v>47.06</c:v>
                </c:pt>
                <c:pt idx="322">
                  <c:v>47.29</c:v>
                </c:pt>
                <c:pt idx="323">
                  <c:v>47.63</c:v>
                </c:pt>
                <c:pt idx="324">
                  <c:v>47.17</c:v>
                </c:pt>
                <c:pt idx="325">
                  <c:v>47.35</c:v>
                </c:pt>
                <c:pt idx="326">
                  <c:v>47.41</c:v>
                </c:pt>
                <c:pt idx="327">
                  <c:v>47.38</c:v>
                </c:pt>
                <c:pt idx="328">
                  <c:v>47.58</c:v>
                </c:pt>
                <c:pt idx="329">
                  <c:v>47.9</c:v>
                </c:pt>
                <c:pt idx="330">
                  <c:v>47.59</c:v>
                </c:pt>
                <c:pt idx="331">
                  <c:v>47.31</c:v>
                </c:pt>
                <c:pt idx="332">
                  <c:v>46.15</c:v>
                </c:pt>
                <c:pt idx="333">
                  <c:v>45.91</c:v>
                </c:pt>
                <c:pt idx="334">
                  <c:v>46.27</c:v>
                </c:pt>
                <c:pt idx="335">
                  <c:v>45.96</c:v>
                </c:pt>
                <c:pt idx="336">
                  <c:v>46.28</c:v>
                </c:pt>
                <c:pt idx="337">
                  <c:v>46.31</c:v>
                </c:pt>
                <c:pt idx="338">
                  <c:v>46.61</c:v>
                </c:pt>
                <c:pt idx="339">
                  <c:v>46.48</c:v>
                </c:pt>
                <c:pt idx="340">
                  <c:v>46.42</c:v>
                </c:pt>
                <c:pt idx="341">
                  <c:v>46.08</c:v>
                </c:pt>
                <c:pt idx="342">
                  <c:v>50</c:v>
                </c:pt>
                <c:pt idx="343">
                  <c:v>50.93</c:v>
                </c:pt>
                <c:pt idx="344">
                  <c:v>50.38</c:v>
                </c:pt>
                <c:pt idx="345">
                  <c:v>50.15</c:v>
                </c:pt>
                <c:pt idx="346">
                  <c:v>49.77</c:v>
                </c:pt>
                <c:pt idx="347">
                  <c:v>50.2</c:v>
                </c:pt>
                <c:pt idx="348">
                  <c:v>50.74</c:v>
                </c:pt>
                <c:pt idx="349">
                  <c:v>50.45</c:v>
                </c:pt>
                <c:pt idx="350">
                  <c:v>50.7</c:v>
                </c:pt>
                <c:pt idx="351">
                  <c:v>50.7</c:v>
                </c:pt>
                <c:pt idx="352">
                  <c:v>52.49</c:v>
                </c:pt>
                <c:pt idx="353">
                  <c:v>54.15</c:v>
                </c:pt>
                <c:pt idx="354">
                  <c:v>53.99</c:v>
                </c:pt>
                <c:pt idx="355">
                  <c:v>53.8</c:v>
                </c:pt>
                <c:pt idx="356">
                  <c:v>53.8</c:v>
                </c:pt>
                <c:pt idx="357">
                  <c:v>54.14</c:v>
                </c:pt>
                <c:pt idx="358">
                  <c:v>53.88</c:v>
                </c:pt>
                <c:pt idx="359">
                  <c:v>54.04</c:v>
                </c:pt>
                <c:pt idx="360">
                  <c:v>54.19</c:v>
                </c:pt>
                <c:pt idx="361">
                  <c:v>54.62</c:v>
                </c:pt>
                <c:pt idx="362">
                  <c:v>54.1</c:v>
                </c:pt>
                <c:pt idx="363">
                  <c:v>54.19</c:v>
                </c:pt>
                <c:pt idx="364">
                  <c:v>54.15</c:v>
                </c:pt>
                <c:pt idx="365">
                  <c:v>53.69</c:v>
                </c:pt>
                <c:pt idx="366">
                  <c:v>53.41</c:v>
                </c:pt>
                <c:pt idx="367">
                  <c:v>52.83</c:v>
                </c:pt>
                <c:pt idx="368">
                  <c:v>54.78</c:v>
                </c:pt>
                <c:pt idx="369">
                  <c:v>55</c:v>
                </c:pt>
                <c:pt idx="370">
                  <c:v>55.1</c:v>
                </c:pt>
                <c:pt idx="371">
                  <c:v>55.2</c:v>
                </c:pt>
                <c:pt idx="372">
                  <c:v>60.01</c:v>
                </c:pt>
                <c:pt idx="373">
                  <c:v>59.81</c:v>
                </c:pt>
                <c:pt idx="374">
                  <c:v>59.05</c:v>
                </c:pt>
                <c:pt idx="375">
                  <c:v>58.02</c:v>
                </c:pt>
                <c:pt idx="376">
                  <c:v>57.22</c:v>
                </c:pt>
                <c:pt idx="377">
                  <c:v>58.78</c:v>
                </c:pt>
                <c:pt idx="378">
                  <c:v>58.76</c:v>
                </c:pt>
                <c:pt idx="379">
                  <c:v>58.97</c:v>
                </c:pt>
                <c:pt idx="380">
                  <c:v>59.28</c:v>
                </c:pt>
                <c:pt idx="381">
                  <c:v>58.77</c:v>
                </c:pt>
                <c:pt idx="382">
                  <c:v>58.3</c:v>
                </c:pt>
                <c:pt idx="383">
                  <c:v>58.78</c:v>
                </c:pt>
                <c:pt idx="384">
                  <c:v>59.7</c:v>
                </c:pt>
                <c:pt idx="385">
                  <c:v>59.9</c:v>
                </c:pt>
                <c:pt idx="386">
                  <c:v>59.85</c:v>
                </c:pt>
                <c:pt idx="387">
                  <c:v>59.82</c:v>
                </c:pt>
                <c:pt idx="388">
                  <c:v>59.81</c:v>
                </c:pt>
                <c:pt idx="389">
                  <c:v>59.03</c:v>
                </c:pt>
                <c:pt idx="390">
                  <c:v>59.02</c:v>
                </c:pt>
                <c:pt idx="391">
                  <c:v>59.15</c:v>
                </c:pt>
                <c:pt idx="392">
                  <c:v>60.41</c:v>
                </c:pt>
                <c:pt idx="393">
                  <c:v>60.5</c:v>
                </c:pt>
                <c:pt idx="394">
                  <c:v>61.31</c:v>
                </c:pt>
                <c:pt idx="395">
                  <c:v>61.2</c:v>
                </c:pt>
                <c:pt idx="396">
                  <c:v>59.8</c:v>
                </c:pt>
                <c:pt idx="397">
                  <c:v>59.96</c:v>
                </c:pt>
                <c:pt idx="398">
                  <c:v>60.37</c:v>
                </c:pt>
                <c:pt idx="399">
                  <c:v>60.95</c:v>
                </c:pt>
                <c:pt idx="400">
                  <c:v>58.58</c:v>
                </c:pt>
                <c:pt idx="401">
                  <c:v>58.63</c:v>
                </c:pt>
                <c:pt idx="402">
                  <c:v>58.18</c:v>
                </c:pt>
                <c:pt idx="403">
                  <c:v>57.76</c:v>
                </c:pt>
                <c:pt idx="404">
                  <c:v>56.79</c:v>
                </c:pt>
                <c:pt idx="405">
                  <c:v>56.78</c:v>
                </c:pt>
                <c:pt idx="406">
                  <c:v>56.4</c:v>
                </c:pt>
                <c:pt idx="407">
                  <c:v>55.86</c:v>
                </c:pt>
                <c:pt idx="408">
                  <c:v>56.89</c:v>
                </c:pt>
                <c:pt idx="409">
                  <c:v>57.1</c:v>
                </c:pt>
                <c:pt idx="410">
                  <c:v>57</c:v>
                </c:pt>
                <c:pt idx="411">
                  <c:v>56.9</c:v>
                </c:pt>
                <c:pt idx="412">
                  <c:v>57.52</c:v>
                </c:pt>
                <c:pt idx="413">
                  <c:v>57.89</c:v>
                </c:pt>
                <c:pt idx="414">
                  <c:v>56.82</c:v>
                </c:pt>
                <c:pt idx="415">
                  <c:v>56.33</c:v>
                </c:pt>
                <c:pt idx="416">
                  <c:v>56.83</c:v>
                </c:pt>
                <c:pt idx="417">
                  <c:v>56.46</c:v>
                </c:pt>
                <c:pt idx="418">
                  <c:v>55.98</c:v>
                </c:pt>
                <c:pt idx="419">
                  <c:v>56.34</c:v>
                </c:pt>
                <c:pt idx="420">
                  <c:v>57.46</c:v>
                </c:pt>
                <c:pt idx="421">
                  <c:v>57.36</c:v>
                </c:pt>
                <c:pt idx="422">
                  <c:v>57.59</c:v>
                </c:pt>
                <c:pt idx="423">
                  <c:v>57.67</c:v>
                </c:pt>
                <c:pt idx="424">
                  <c:v>59.86</c:v>
                </c:pt>
                <c:pt idx="425">
                  <c:v>59.7</c:v>
                </c:pt>
                <c:pt idx="426">
                  <c:v>59.45</c:v>
                </c:pt>
                <c:pt idx="427">
                  <c:v>59.89</c:v>
                </c:pt>
                <c:pt idx="428">
                  <c:v>59.65</c:v>
                </c:pt>
                <c:pt idx="429">
                  <c:v>63.87</c:v>
                </c:pt>
                <c:pt idx="430">
                  <c:v>63.9</c:v>
                </c:pt>
                <c:pt idx="431">
                  <c:v>63.63</c:v>
                </c:pt>
                <c:pt idx="432">
                  <c:v>64.2</c:v>
                </c:pt>
                <c:pt idx="433">
                  <c:v>64.91</c:v>
                </c:pt>
                <c:pt idx="434">
                  <c:v>64.650000000000006</c:v>
                </c:pt>
                <c:pt idx="435">
                  <c:v>63.9</c:v>
                </c:pt>
                <c:pt idx="436">
                  <c:v>64.459999999999994</c:v>
                </c:pt>
                <c:pt idx="437">
                  <c:v>63.86</c:v>
                </c:pt>
                <c:pt idx="438">
                  <c:v>63.86</c:v>
                </c:pt>
                <c:pt idx="439">
                  <c:v>63.9</c:v>
                </c:pt>
                <c:pt idx="440">
                  <c:v>62.88</c:v>
                </c:pt>
                <c:pt idx="441">
                  <c:v>62.21</c:v>
                </c:pt>
                <c:pt idx="442">
                  <c:v>62.18</c:v>
                </c:pt>
                <c:pt idx="443">
                  <c:v>60.71</c:v>
                </c:pt>
                <c:pt idx="444">
                  <c:v>60.58</c:v>
                </c:pt>
                <c:pt idx="445">
                  <c:v>59.97</c:v>
                </c:pt>
                <c:pt idx="446">
                  <c:v>60.84</c:v>
                </c:pt>
                <c:pt idx="447">
                  <c:v>60.87</c:v>
                </c:pt>
                <c:pt idx="448">
                  <c:v>60.23</c:v>
                </c:pt>
                <c:pt idx="449">
                  <c:v>60.8</c:v>
                </c:pt>
                <c:pt idx="450">
                  <c:v>60.08</c:v>
                </c:pt>
                <c:pt idx="451">
                  <c:v>60.16</c:v>
                </c:pt>
                <c:pt idx="452">
                  <c:v>60.59</c:v>
                </c:pt>
                <c:pt idx="453">
                  <c:v>59.9</c:v>
                </c:pt>
                <c:pt idx="454">
                  <c:v>58.9</c:v>
                </c:pt>
                <c:pt idx="455">
                  <c:v>59.09</c:v>
                </c:pt>
                <c:pt idx="456">
                  <c:v>58.95</c:v>
                </c:pt>
                <c:pt idx="457">
                  <c:v>58.7</c:v>
                </c:pt>
                <c:pt idx="458">
                  <c:v>59.02</c:v>
                </c:pt>
                <c:pt idx="459">
                  <c:v>59.14</c:v>
                </c:pt>
                <c:pt idx="460">
                  <c:v>58.02</c:v>
                </c:pt>
                <c:pt idx="461">
                  <c:v>58.4</c:v>
                </c:pt>
                <c:pt idx="462">
                  <c:v>58.43</c:v>
                </c:pt>
                <c:pt idx="463">
                  <c:v>58.05</c:v>
                </c:pt>
                <c:pt idx="464">
                  <c:v>58.46</c:v>
                </c:pt>
                <c:pt idx="465">
                  <c:v>58.58</c:v>
                </c:pt>
                <c:pt idx="466">
                  <c:v>58</c:v>
                </c:pt>
                <c:pt idx="467">
                  <c:v>58.51</c:v>
                </c:pt>
                <c:pt idx="468">
                  <c:v>58.72</c:v>
                </c:pt>
                <c:pt idx="469">
                  <c:v>59.71</c:v>
                </c:pt>
                <c:pt idx="470">
                  <c:v>60.36</c:v>
                </c:pt>
                <c:pt idx="471">
                  <c:v>59.27</c:v>
                </c:pt>
                <c:pt idx="472">
                  <c:v>58.35</c:v>
                </c:pt>
                <c:pt idx="473">
                  <c:v>58.19</c:v>
                </c:pt>
                <c:pt idx="474">
                  <c:v>58.02</c:v>
                </c:pt>
                <c:pt idx="475">
                  <c:v>57.35</c:v>
                </c:pt>
                <c:pt idx="476">
                  <c:v>57.4</c:v>
                </c:pt>
                <c:pt idx="477">
                  <c:v>58.89</c:v>
                </c:pt>
                <c:pt idx="478">
                  <c:v>58.51</c:v>
                </c:pt>
                <c:pt idx="479">
                  <c:v>58.66</c:v>
                </c:pt>
                <c:pt idx="480">
                  <c:v>58.08</c:v>
                </c:pt>
                <c:pt idx="481">
                  <c:v>58.69</c:v>
                </c:pt>
                <c:pt idx="482">
                  <c:v>58.02</c:v>
                </c:pt>
                <c:pt idx="483">
                  <c:v>57.58</c:v>
                </c:pt>
                <c:pt idx="484">
                  <c:v>57.42</c:v>
                </c:pt>
                <c:pt idx="485">
                  <c:v>57.22</c:v>
                </c:pt>
                <c:pt idx="486">
                  <c:v>57.5</c:v>
                </c:pt>
                <c:pt idx="487">
                  <c:v>57.59</c:v>
                </c:pt>
                <c:pt idx="488">
                  <c:v>63.06</c:v>
                </c:pt>
                <c:pt idx="489">
                  <c:v>65.45</c:v>
                </c:pt>
                <c:pt idx="490">
                  <c:v>67.63</c:v>
                </c:pt>
                <c:pt idx="491">
                  <c:v>66.98</c:v>
                </c:pt>
                <c:pt idx="492">
                  <c:v>61.4</c:v>
                </c:pt>
                <c:pt idx="493">
                  <c:v>61.26</c:v>
                </c:pt>
                <c:pt idx="494">
                  <c:v>60.8</c:v>
                </c:pt>
                <c:pt idx="495">
                  <c:v>60.3</c:v>
                </c:pt>
                <c:pt idx="496">
                  <c:v>57.58</c:v>
                </c:pt>
                <c:pt idx="497">
                  <c:v>58.19</c:v>
                </c:pt>
                <c:pt idx="498">
                  <c:v>57.84</c:v>
                </c:pt>
                <c:pt idx="499">
                  <c:v>58.15</c:v>
                </c:pt>
                <c:pt idx="500">
                  <c:v>57.48</c:v>
                </c:pt>
                <c:pt idx="501">
                  <c:v>57.05</c:v>
                </c:pt>
                <c:pt idx="502">
                  <c:v>57.09</c:v>
                </c:pt>
                <c:pt idx="503">
                  <c:v>56.68</c:v>
                </c:pt>
                <c:pt idx="504">
                  <c:v>57.38</c:v>
                </c:pt>
                <c:pt idx="505">
                  <c:v>57.1</c:v>
                </c:pt>
                <c:pt idx="506">
                  <c:v>57.1</c:v>
                </c:pt>
                <c:pt idx="507">
                  <c:v>57.21</c:v>
                </c:pt>
                <c:pt idx="508">
                  <c:v>59.86</c:v>
                </c:pt>
                <c:pt idx="509">
                  <c:v>59.74</c:v>
                </c:pt>
                <c:pt idx="510">
                  <c:v>58.8</c:v>
                </c:pt>
                <c:pt idx="511">
                  <c:v>59.55</c:v>
                </c:pt>
                <c:pt idx="512">
                  <c:v>60.36</c:v>
                </c:pt>
                <c:pt idx="513">
                  <c:v>61.2</c:v>
                </c:pt>
                <c:pt idx="514">
                  <c:v>62.05</c:v>
                </c:pt>
                <c:pt idx="515">
                  <c:v>61.88</c:v>
                </c:pt>
                <c:pt idx="516">
                  <c:v>62</c:v>
                </c:pt>
                <c:pt idx="517">
                  <c:v>62.3</c:v>
                </c:pt>
                <c:pt idx="518">
                  <c:v>65.209999999999994</c:v>
                </c:pt>
                <c:pt idx="519">
                  <c:v>64.7</c:v>
                </c:pt>
                <c:pt idx="520">
                  <c:v>63.52</c:v>
                </c:pt>
                <c:pt idx="521">
                  <c:v>65.56</c:v>
                </c:pt>
                <c:pt idx="522">
                  <c:v>66.38</c:v>
                </c:pt>
                <c:pt idx="523">
                  <c:v>66.400000000000006</c:v>
                </c:pt>
                <c:pt idx="524">
                  <c:v>71.88</c:v>
                </c:pt>
                <c:pt idx="525">
                  <c:v>71.59</c:v>
                </c:pt>
                <c:pt idx="526">
                  <c:v>77.430000000000007</c:v>
                </c:pt>
                <c:pt idx="527">
                  <c:v>76.5</c:v>
                </c:pt>
                <c:pt idx="528">
                  <c:v>86.82</c:v>
                </c:pt>
                <c:pt idx="529">
                  <c:v>85.73</c:v>
                </c:pt>
                <c:pt idx="530">
                  <c:v>83.69</c:v>
                </c:pt>
                <c:pt idx="531">
                  <c:v>84.96</c:v>
                </c:pt>
                <c:pt idx="532">
                  <c:v>81.92</c:v>
                </c:pt>
                <c:pt idx="533">
                  <c:v>82.77</c:v>
                </c:pt>
                <c:pt idx="534">
                  <c:v>81.900000000000006</c:v>
                </c:pt>
                <c:pt idx="535">
                  <c:v>83.15</c:v>
                </c:pt>
                <c:pt idx="536">
                  <c:v>82.38</c:v>
                </c:pt>
                <c:pt idx="537">
                  <c:v>81.239999999999995</c:v>
                </c:pt>
                <c:pt idx="538">
                  <c:v>83.4</c:v>
                </c:pt>
                <c:pt idx="539">
                  <c:v>82.04</c:v>
                </c:pt>
                <c:pt idx="540">
                  <c:v>82.77</c:v>
                </c:pt>
                <c:pt idx="541">
                  <c:v>84.8</c:v>
                </c:pt>
                <c:pt idx="542">
                  <c:v>83.41</c:v>
                </c:pt>
                <c:pt idx="543">
                  <c:v>82.53</c:v>
                </c:pt>
                <c:pt idx="544">
                  <c:v>75.989999999999995</c:v>
                </c:pt>
                <c:pt idx="545">
                  <c:v>75.81</c:v>
                </c:pt>
                <c:pt idx="546">
                  <c:v>75.8</c:v>
                </c:pt>
                <c:pt idx="547">
                  <c:v>74.099999999999994</c:v>
                </c:pt>
                <c:pt idx="548">
                  <c:v>77</c:v>
                </c:pt>
                <c:pt idx="549">
                  <c:v>75.45</c:v>
                </c:pt>
                <c:pt idx="550">
                  <c:v>75</c:v>
                </c:pt>
                <c:pt idx="551">
                  <c:v>74.63</c:v>
                </c:pt>
                <c:pt idx="552">
                  <c:v>72.790000000000006</c:v>
                </c:pt>
                <c:pt idx="553">
                  <c:v>72.25</c:v>
                </c:pt>
                <c:pt idx="554">
                  <c:v>71.37</c:v>
                </c:pt>
                <c:pt idx="555">
                  <c:v>70.2</c:v>
                </c:pt>
                <c:pt idx="556">
                  <c:v>64.77</c:v>
                </c:pt>
                <c:pt idx="557">
                  <c:v>63.6</c:v>
                </c:pt>
                <c:pt idx="558">
                  <c:v>63.37</c:v>
                </c:pt>
                <c:pt idx="559">
                  <c:v>63</c:v>
                </c:pt>
                <c:pt idx="560">
                  <c:v>62.22</c:v>
                </c:pt>
                <c:pt idx="561">
                  <c:v>62.17</c:v>
                </c:pt>
                <c:pt idx="562">
                  <c:v>63.21</c:v>
                </c:pt>
                <c:pt idx="563">
                  <c:v>62.1</c:v>
                </c:pt>
                <c:pt idx="564">
                  <c:v>60.6</c:v>
                </c:pt>
                <c:pt idx="565">
                  <c:v>59.96</c:v>
                </c:pt>
                <c:pt idx="566">
                  <c:v>59.78</c:v>
                </c:pt>
                <c:pt idx="567">
                  <c:v>59.13</c:v>
                </c:pt>
                <c:pt idx="568">
                  <c:v>59.35</c:v>
                </c:pt>
                <c:pt idx="569">
                  <c:v>59.1</c:v>
                </c:pt>
                <c:pt idx="570">
                  <c:v>58.52</c:v>
                </c:pt>
                <c:pt idx="571">
                  <c:v>58.9</c:v>
                </c:pt>
                <c:pt idx="572">
                  <c:v>57.84</c:v>
                </c:pt>
                <c:pt idx="573">
                  <c:v>57.13</c:v>
                </c:pt>
                <c:pt idx="574">
                  <c:v>57.11</c:v>
                </c:pt>
                <c:pt idx="575">
                  <c:v>57.3</c:v>
                </c:pt>
                <c:pt idx="576">
                  <c:v>57.19</c:v>
                </c:pt>
                <c:pt idx="577">
                  <c:v>57.73</c:v>
                </c:pt>
                <c:pt idx="578">
                  <c:v>57.43</c:v>
                </c:pt>
                <c:pt idx="579">
                  <c:v>57.92</c:v>
                </c:pt>
                <c:pt idx="580">
                  <c:v>56.98</c:v>
                </c:pt>
                <c:pt idx="581">
                  <c:v>56.79</c:v>
                </c:pt>
                <c:pt idx="582">
                  <c:v>56.25</c:v>
                </c:pt>
                <c:pt idx="583">
                  <c:v>55.96</c:v>
                </c:pt>
                <c:pt idx="584">
                  <c:v>54.79</c:v>
                </c:pt>
                <c:pt idx="585">
                  <c:v>54.66</c:v>
                </c:pt>
                <c:pt idx="586">
                  <c:v>53.8</c:v>
                </c:pt>
                <c:pt idx="587">
                  <c:v>53.45</c:v>
                </c:pt>
                <c:pt idx="588">
                  <c:v>59.92</c:v>
                </c:pt>
                <c:pt idx="589">
                  <c:v>59.96</c:v>
                </c:pt>
                <c:pt idx="590">
                  <c:v>59.08</c:v>
                </c:pt>
                <c:pt idx="591">
                  <c:v>60.08</c:v>
                </c:pt>
                <c:pt idx="592">
                  <c:v>59.85</c:v>
                </c:pt>
                <c:pt idx="593">
                  <c:v>59.05</c:v>
                </c:pt>
                <c:pt idx="594">
                  <c:v>58.41</c:v>
                </c:pt>
                <c:pt idx="595">
                  <c:v>58.86</c:v>
                </c:pt>
                <c:pt idx="596">
                  <c:v>60.05</c:v>
                </c:pt>
                <c:pt idx="597">
                  <c:v>61.22</c:v>
                </c:pt>
                <c:pt idx="598">
                  <c:v>61.6</c:v>
                </c:pt>
                <c:pt idx="599">
                  <c:v>60.81</c:v>
                </c:pt>
                <c:pt idx="600">
                  <c:v>60.8</c:v>
                </c:pt>
                <c:pt idx="601">
                  <c:v>60.66</c:v>
                </c:pt>
                <c:pt idx="602">
                  <c:v>60.83</c:v>
                </c:pt>
                <c:pt idx="603">
                  <c:v>60.54</c:v>
                </c:pt>
                <c:pt idx="604">
                  <c:v>63.47</c:v>
                </c:pt>
                <c:pt idx="605">
                  <c:v>65.02</c:v>
                </c:pt>
                <c:pt idx="606">
                  <c:v>64.95</c:v>
                </c:pt>
                <c:pt idx="607">
                  <c:v>65.010000000000005</c:v>
                </c:pt>
                <c:pt idx="608">
                  <c:v>65.31</c:v>
                </c:pt>
                <c:pt idx="609">
                  <c:v>66.56</c:v>
                </c:pt>
                <c:pt idx="610">
                  <c:v>69.66</c:v>
                </c:pt>
                <c:pt idx="611">
                  <c:v>68.98</c:v>
                </c:pt>
                <c:pt idx="612">
                  <c:v>66.510000000000005</c:v>
                </c:pt>
                <c:pt idx="613">
                  <c:v>66.5</c:v>
                </c:pt>
                <c:pt idx="614">
                  <c:v>66.58</c:v>
                </c:pt>
                <c:pt idx="615">
                  <c:v>67.739999999999995</c:v>
                </c:pt>
                <c:pt idx="616">
                  <c:v>71.05</c:v>
                </c:pt>
                <c:pt idx="617">
                  <c:v>70.650000000000006</c:v>
                </c:pt>
                <c:pt idx="618">
                  <c:v>69.8</c:v>
                </c:pt>
                <c:pt idx="619">
                  <c:v>69.8</c:v>
                </c:pt>
                <c:pt idx="620">
                  <c:v>73.73</c:v>
                </c:pt>
                <c:pt idx="621">
                  <c:v>73.78</c:v>
                </c:pt>
                <c:pt idx="622">
                  <c:v>70.75</c:v>
                </c:pt>
                <c:pt idx="623">
                  <c:v>71.86</c:v>
                </c:pt>
                <c:pt idx="624">
                  <c:v>73.010000000000005</c:v>
                </c:pt>
                <c:pt idx="625">
                  <c:v>73.33</c:v>
                </c:pt>
                <c:pt idx="626">
                  <c:v>74.36</c:v>
                </c:pt>
                <c:pt idx="627">
                  <c:v>74.23</c:v>
                </c:pt>
                <c:pt idx="628">
                  <c:v>71.73</c:v>
                </c:pt>
                <c:pt idx="629">
                  <c:v>71.33</c:v>
                </c:pt>
                <c:pt idx="630">
                  <c:v>71.09</c:v>
                </c:pt>
                <c:pt idx="631">
                  <c:v>72</c:v>
                </c:pt>
                <c:pt idx="632">
                  <c:v>72.739999999999995</c:v>
                </c:pt>
                <c:pt idx="633">
                  <c:v>70.790000000000006</c:v>
                </c:pt>
                <c:pt idx="634">
                  <c:v>72.12</c:v>
                </c:pt>
                <c:pt idx="635">
                  <c:v>71.569999999999993</c:v>
                </c:pt>
                <c:pt idx="636">
                  <c:v>69.42</c:v>
                </c:pt>
                <c:pt idx="637">
                  <c:v>71.3</c:v>
                </c:pt>
                <c:pt idx="638">
                  <c:v>70.88</c:v>
                </c:pt>
                <c:pt idx="639">
                  <c:v>71.75</c:v>
                </c:pt>
                <c:pt idx="640">
                  <c:v>77.12</c:v>
                </c:pt>
                <c:pt idx="641">
                  <c:v>79.37</c:v>
                </c:pt>
                <c:pt idx="642">
                  <c:v>77.95</c:v>
                </c:pt>
                <c:pt idx="643">
                  <c:v>76.38</c:v>
                </c:pt>
                <c:pt idx="644">
                  <c:v>79.16</c:v>
                </c:pt>
                <c:pt idx="645">
                  <c:v>78</c:v>
                </c:pt>
                <c:pt idx="646">
                  <c:v>76.83</c:v>
                </c:pt>
                <c:pt idx="647">
                  <c:v>77</c:v>
                </c:pt>
                <c:pt idx="648">
                  <c:v>81.37</c:v>
                </c:pt>
                <c:pt idx="649">
                  <c:v>79.59</c:v>
                </c:pt>
                <c:pt idx="650">
                  <c:v>78.400000000000006</c:v>
                </c:pt>
                <c:pt idx="651">
                  <c:v>78.760000000000005</c:v>
                </c:pt>
                <c:pt idx="652">
                  <c:v>72.7</c:v>
                </c:pt>
                <c:pt idx="653">
                  <c:v>70.989999999999995</c:v>
                </c:pt>
                <c:pt idx="654">
                  <c:v>68.239999999999995</c:v>
                </c:pt>
                <c:pt idx="655">
                  <c:v>67.5</c:v>
                </c:pt>
                <c:pt idx="656">
                  <c:v>68</c:v>
                </c:pt>
                <c:pt idx="657">
                  <c:v>67.5</c:v>
                </c:pt>
                <c:pt idx="658">
                  <c:v>67.67</c:v>
                </c:pt>
                <c:pt idx="659">
                  <c:v>69.010000000000005</c:v>
                </c:pt>
                <c:pt idx="660">
                  <c:v>69.56</c:v>
                </c:pt>
                <c:pt idx="661">
                  <c:v>71.53</c:v>
                </c:pt>
                <c:pt idx="662">
                  <c:v>73.5</c:v>
                </c:pt>
                <c:pt idx="663">
                  <c:v>76</c:v>
                </c:pt>
                <c:pt idx="664">
                  <c:v>80</c:v>
                </c:pt>
                <c:pt idx="665">
                  <c:v>77.72</c:v>
                </c:pt>
                <c:pt idx="666">
                  <c:v>81.06</c:v>
                </c:pt>
                <c:pt idx="667">
                  <c:v>82.1</c:v>
                </c:pt>
                <c:pt idx="668">
                  <c:v>84.5</c:v>
                </c:pt>
                <c:pt idx="669">
                  <c:v>86.23</c:v>
                </c:pt>
                <c:pt idx="670">
                  <c:v>81.510000000000005</c:v>
                </c:pt>
                <c:pt idx="671">
                  <c:v>79.47</c:v>
                </c:pt>
                <c:pt idx="672">
                  <c:v>80.459999999999994</c:v>
                </c:pt>
                <c:pt idx="673">
                  <c:v>80.34</c:v>
                </c:pt>
                <c:pt idx="674">
                  <c:v>77.7</c:v>
                </c:pt>
                <c:pt idx="675">
                  <c:v>77.36</c:v>
                </c:pt>
                <c:pt idx="676">
                  <c:v>74.53</c:v>
                </c:pt>
                <c:pt idx="677">
                  <c:v>77.94</c:v>
                </c:pt>
                <c:pt idx="678">
                  <c:v>76.77</c:v>
                </c:pt>
                <c:pt idx="679">
                  <c:v>76.709999999999994</c:v>
                </c:pt>
                <c:pt idx="680">
                  <c:v>82</c:v>
                </c:pt>
                <c:pt idx="681">
                  <c:v>86.73</c:v>
                </c:pt>
                <c:pt idx="682">
                  <c:v>83.2</c:v>
                </c:pt>
                <c:pt idx="683">
                  <c:v>83.91</c:v>
                </c:pt>
                <c:pt idx="684">
                  <c:v>88.03</c:v>
                </c:pt>
                <c:pt idx="685">
                  <c:v>87.81</c:v>
                </c:pt>
                <c:pt idx="686">
                  <c:v>90.9</c:v>
                </c:pt>
                <c:pt idx="687">
                  <c:v>93.5</c:v>
                </c:pt>
                <c:pt idx="688">
                  <c:v>91.15</c:v>
                </c:pt>
                <c:pt idx="689">
                  <c:v>91.5</c:v>
                </c:pt>
                <c:pt idx="690">
                  <c:v>94.88</c:v>
                </c:pt>
                <c:pt idx="691">
                  <c:v>95.35</c:v>
                </c:pt>
                <c:pt idx="692">
                  <c:v>90.58</c:v>
                </c:pt>
                <c:pt idx="693">
                  <c:v>91.75</c:v>
                </c:pt>
                <c:pt idx="694">
                  <c:v>90.99</c:v>
                </c:pt>
                <c:pt idx="695">
                  <c:v>88.89</c:v>
                </c:pt>
                <c:pt idx="696">
                  <c:v>94.14</c:v>
                </c:pt>
                <c:pt idx="697">
                  <c:v>91.56</c:v>
                </c:pt>
                <c:pt idx="698">
                  <c:v>90.7</c:v>
                </c:pt>
                <c:pt idx="699">
                  <c:v>89.9</c:v>
                </c:pt>
                <c:pt idx="700">
                  <c:v>92.06</c:v>
                </c:pt>
                <c:pt idx="701">
                  <c:v>91.15</c:v>
                </c:pt>
                <c:pt idx="702">
                  <c:v>93.72</c:v>
                </c:pt>
                <c:pt idx="703">
                  <c:v>92.17</c:v>
                </c:pt>
                <c:pt idx="704">
                  <c:v>90</c:v>
                </c:pt>
                <c:pt idx="705">
                  <c:v>89.96</c:v>
                </c:pt>
                <c:pt idx="706">
                  <c:v>89.58</c:v>
                </c:pt>
                <c:pt idx="707">
                  <c:v>87.8</c:v>
                </c:pt>
                <c:pt idx="708">
                  <c:v>88.5</c:v>
                </c:pt>
                <c:pt idx="709">
                  <c:v>88.27</c:v>
                </c:pt>
                <c:pt idx="710">
                  <c:v>88.49</c:v>
                </c:pt>
                <c:pt idx="711">
                  <c:v>86.48</c:v>
                </c:pt>
                <c:pt idx="712">
                  <c:v>85.6</c:v>
                </c:pt>
                <c:pt idx="713">
                  <c:v>86.48</c:v>
                </c:pt>
                <c:pt idx="714">
                  <c:v>85.56</c:v>
                </c:pt>
                <c:pt idx="715">
                  <c:v>84</c:v>
                </c:pt>
                <c:pt idx="716">
                  <c:v>85.18</c:v>
                </c:pt>
                <c:pt idx="717">
                  <c:v>85.68</c:v>
                </c:pt>
                <c:pt idx="718">
                  <c:v>85.67</c:v>
                </c:pt>
                <c:pt idx="719">
                  <c:v>85.99</c:v>
                </c:pt>
                <c:pt idx="720">
                  <c:v>87.14</c:v>
                </c:pt>
                <c:pt idx="721">
                  <c:v>87.85</c:v>
                </c:pt>
                <c:pt idx="722">
                  <c:v>85.19</c:v>
                </c:pt>
                <c:pt idx="723">
                  <c:v>87.19</c:v>
                </c:pt>
                <c:pt idx="724">
                  <c:v>83.79</c:v>
                </c:pt>
                <c:pt idx="725">
                  <c:v>83</c:v>
                </c:pt>
                <c:pt idx="726">
                  <c:v>83.93</c:v>
                </c:pt>
                <c:pt idx="727">
                  <c:v>85.01</c:v>
                </c:pt>
                <c:pt idx="728">
                  <c:v>84.96</c:v>
                </c:pt>
                <c:pt idx="729">
                  <c:v>84.41</c:v>
                </c:pt>
                <c:pt idx="730">
                  <c:v>80.97</c:v>
                </c:pt>
                <c:pt idx="731">
                  <c:v>80.510000000000005</c:v>
                </c:pt>
                <c:pt idx="732">
                  <c:v>79.53</c:v>
                </c:pt>
                <c:pt idx="733">
                  <c:v>79.44</c:v>
                </c:pt>
                <c:pt idx="734">
                  <c:v>80.02</c:v>
                </c:pt>
                <c:pt idx="735">
                  <c:v>80.2</c:v>
                </c:pt>
                <c:pt idx="736">
                  <c:v>77.33</c:v>
                </c:pt>
                <c:pt idx="737">
                  <c:v>77.569999999999993</c:v>
                </c:pt>
                <c:pt idx="738">
                  <c:v>77.73</c:v>
                </c:pt>
                <c:pt idx="739">
                  <c:v>77.48</c:v>
                </c:pt>
                <c:pt idx="740">
                  <c:v>75.790000000000006</c:v>
                </c:pt>
                <c:pt idx="741">
                  <c:v>77.25</c:v>
                </c:pt>
                <c:pt idx="742">
                  <c:v>76.790000000000006</c:v>
                </c:pt>
                <c:pt idx="743">
                  <c:v>76.8</c:v>
                </c:pt>
                <c:pt idx="744">
                  <c:v>73.88</c:v>
                </c:pt>
                <c:pt idx="745">
                  <c:v>74.23</c:v>
                </c:pt>
                <c:pt idx="746">
                  <c:v>74.78</c:v>
                </c:pt>
                <c:pt idx="747">
                  <c:v>74.64</c:v>
                </c:pt>
                <c:pt idx="748">
                  <c:v>72.400000000000006</c:v>
                </c:pt>
                <c:pt idx="749">
                  <c:v>71.599999999999994</c:v>
                </c:pt>
                <c:pt idx="750">
                  <c:v>73.25</c:v>
                </c:pt>
                <c:pt idx="751">
                  <c:v>71.02</c:v>
                </c:pt>
                <c:pt idx="752">
                  <c:v>75</c:v>
                </c:pt>
                <c:pt idx="753">
                  <c:v>76.11</c:v>
                </c:pt>
                <c:pt idx="754">
                  <c:v>76.510000000000005</c:v>
                </c:pt>
                <c:pt idx="755">
                  <c:v>76.400000000000006</c:v>
                </c:pt>
                <c:pt idx="756">
                  <c:v>80.510000000000005</c:v>
                </c:pt>
                <c:pt idx="757">
                  <c:v>82.92</c:v>
                </c:pt>
                <c:pt idx="758">
                  <c:v>86.88</c:v>
                </c:pt>
                <c:pt idx="759">
                  <c:v>85.19</c:v>
                </c:pt>
                <c:pt idx="760">
                  <c:v>87.8</c:v>
                </c:pt>
                <c:pt idx="761">
                  <c:v>87.36</c:v>
                </c:pt>
                <c:pt idx="762">
                  <c:v>88.3</c:v>
                </c:pt>
                <c:pt idx="763">
                  <c:v>87.58</c:v>
                </c:pt>
                <c:pt idx="764">
                  <c:v>86.7</c:v>
                </c:pt>
                <c:pt idx="765">
                  <c:v>85.83</c:v>
                </c:pt>
                <c:pt idx="766">
                  <c:v>84.86</c:v>
                </c:pt>
                <c:pt idx="767">
                  <c:v>86</c:v>
                </c:pt>
                <c:pt idx="768">
                  <c:v>83</c:v>
                </c:pt>
                <c:pt idx="769">
                  <c:v>83.56</c:v>
                </c:pt>
                <c:pt idx="770">
                  <c:v>82.1</c:v>
                </c:pt>
                <c:pt idx="771">
                  <c:v>81.599999999999994</c:v>
                </c:pt>
                <c:pt idx="772">
                  <c:v>87.29</c:v>
                </c:pt>
                <c:pt idx="773">
                  <c:v>85.86</c:v>
                </c:pt>
                <c:pt idx="774">
                  <c:v>85.8</c:v>
                </c:pt>
                <c:pt idx="775">
                  <c:v>86.1</c:v>
                </c:pt>
                <c:pt idx="776">
                  <c:v>83.49</c:v>
                </c:pt>
                <c:pt idx="777">
                  <c:v>83.61</c:v>
                </c:pt>
                <c:pt idx="778">
                  <c:v>85</c:v>
                </c:pt>
                <c:pt idx="779">
                  <c:v>83.56</c:v>
                </c:pt>
                <c:pt idx="780">
                  <c:v>84.18</c:v>
                </c:pt>
                <c:pt idx="781">
                  <c:v>84.5</c:v>
                </c:pt>
                <c:pt idx="782">
                  <c:v>81.5</c:v>
                </c:pt>
                <c:pt idx="783">
                  <c:v>83.3</c:v>
                </c:pt>
                <c:pt idx="784">
                  <c:v>84.97</c:v>
                </c:pt>
                <c:pt idx="785">
                  <c:v>83.96</c:v>
                </c:pt>
                <c:pt idx="786">
                  <c:v>83.66</c:v>
                </c:pt>
                <c:pt idx="787">
                  <c:v>84.49</c:v>
                </c:pt>
                <c:pt idx="788">
                  <c:v>81</c:v>
                </c:pt>
                <c:pt idx="789">
                  <c:v>81.05</c:v>
                </c:pt>
                <c:pt idx="790">
                  <c:v>81.73</c:v>
                </c:pt>
                <c:pt idx="791">
                  <c:v>81.66</c:v>
                </c:pt>
                <c:pt idx="792">
                  <c:v>82.64</c:v>
                </c:pt>
                <c:pt idx="793">
                  <c:v>83.26</c:v>
                </c:pt>
                <c:pt idx="794">
                  <c:v>93.32</c:v>
                </c:pt>
                <c:pt idx="795">
                  <c:v>95.15</c:v>
                </c:pt>
                <c:pt idx="796">
                  <c:v>94.49</c:v>
                </c:pt>
                <c:pt idx="797">
                  <c:v>98.11</c:v>
                </c:pt>
                <c:pt idx="798">
                  <c:v>96.85</c:v>
                </c:pt>
                <c:pt idx="799">
                  <c:v>95.46</c:v>
                </c:pt>
                <c:pt idx="800">
                  <c:v>101.89</c:v>
                </c:pt>
                <c:pt idx="801">
                  <c:v>103</c:v>
                </c:pt>
                <c:pt idx="802">
                  <c:v>102.38</c:v>
                </c:pt>
                <c:pt idx="803">
                  <c:v>100.7</c:v>
                </c:pt>
                <c:pt idx="804">
                  <c:v>103</c:v>
                </c:pt>
                <c:pt idx="805">
                  <c:v>101.05</c:v>
                </c:pt>
                <c:pt idx="806">
                  <c:v>98.01</c:v>
                </c:pt>
                <c:pt idx="807">
                  <c:v>100</c:v>
                </c:pt>
                <c:pt idx="808">
                  <c:v>99.14</c:v>
                </c:pt>
                <c:pt idx="809">
                  <c:v>104.8</c:v>
                </c:pt>
                <c:pt idx="810">
                  <c:v>107.42</c:v>
                </c:pt>
                <c:pt idx="811">
                  <c:v>107</c:v>
                </c:pt>
                <c:pt idx="812">
                  <c:v>110.26</c:v>
                </c:pt>
                <c:pt idx="813">
                  <c:v>106.81</c:v>
                </c:pt>
                <c:pt idx="814">
                  <c:v>103.98</c:v>
                </c:pt>
                <c:pt idx="815">
                  <c:v>106.03</c:v>
                </c:pt>
                <c:pt idx="816">
                  <c:v>109.3</c:v>
                </c:pt>
                <c:pt idx="817">
                  <c:v>111.88</c:v>
                </c:pt>
                <c:pt idx="818">
                  <c:v>115.01</c:v>
                </c:pt>
                <c:pt idx="819">
                  <c:v>114.28</c:v>
                </c:pt>
                <c:pt idx="820">
                  <c:v>124.83</c:v>
                </c:pt>
                <c:pt idx="821">
                  <c:v>128.19</c:v>
                </c:pt>
                <c:pt idx="822">
                  <c:v>119.66</c:v>
                </c:pt>
                <c:pt idx="823">
                  <c:v>125.7</c:v>
                </c:pt>
                <c:pt idx="824">
                  <c:v>126.49</c:v>
                </c:pt>
                <c:pt idx="825">
                  <c:v>126.96</c:v>
                </c:pt>
                <c:pt idx="826">
                  <c:v>129.85</c:v>
                </c:pt>
                <c:pt idx="827">
                  <c:v>128.85</c:v>
                </c:pt>
                <c:pt idx="828">
                  <c:v>118.3</c:v>
                </c:pt>
                <c:pt idx="829">
                  <c:v>116.93</c:v>
                </c:pt>
                <c:pt idx="830">
                  <c:v>122.58</c:v>
                </c:pt>
                <c:pt idx="831">
                  <c:v>120.3</c:v>
                </c:pt>
                <c:pt idx="832">
                  <c:v>113</c:v>
                </c:pt>
                <c:pt idx="833">
                  <c:v>109.1</c:v>
                </c:pt>
                <c:pt idx="834">
                  <c:v>112</c:v>
                </c:pt>
                <c:pt idx="835">
                  <c:v>110</c:v>
                </c:pt>
                <c:pt idx="836">
                  <c:v>111.71</c:v>
                </c:pt>
                <c:pt idx="837">
                  <c:v>110.01</c:v>
                </c:pt>
                <c:pt idx="838">
                  <c:v>107.7</c:v>
                </c:pt>
                <c:pt idx="839">
                  <c:v>106.9</c:v>
                </c:pt>
                <c:pt idx="840">
                  <c:v>108.62</c:v>
                </c:pt>
                <c:pt idx="841">
                  <c:v>114.12</c:v>
                </c:pt>
                <c:pt idx="842">
                  <c:v>115.87</c:v>
                </c:pt>
                <c:pt idx="843">
                  <c:v>115.12</c:v>
                </c:pt>
                <c:pt idx="844">
                  <c:v>112.38</c:v>
                </c:pt>
                <c:pt idx="845">
                  <c:v>107.4</c:v>
                </c:pt>
                <c:pt idx="846">
                  <c:v>112.87</c:v>
                </c:pt>
                <c:pt idx="847">
                  <c:v>111.84</c:v>
                </c:pt>
                <c:pt idx="848">
                  <c:v>107.84</c:v>
                </c:pt>
                <c:pt idx="849">
                  <c:v>106.26</c:v>
                </c:pt>
                <c:pt idx="850">
                  <c:v>106</c:v>
                </c:pt>
                <c:pt idx="851">
                  <c:v>107</c:v>
                </c:pt>
                <c:pt idx="852">
                  <c:v>88.96</c:v>
                </c:pt>
                <c:pt idx="853">
                  <c:v>89.76</c:v>
                </c:pt>
                <c:pt idx="854">
                  <c:v>88</c:v>
                </c:pt>
                <c:pt idx="855">
                  <c:v>85.6</c:v>
                </c:pt>
                <c:pt idx="856">
                  <c:v>86.23</c:v>
                </c:pt>
                <c:pt idx="857">
                  <c:v>90.72</c:v>
                </c:pt>
                <c:pt idx="858">
                  <c:v>88.72</c:v>
                </c:pt>
                <c:pt idx="859">
                  <c:v>89.1</c:v>
                </c:pt>
                <c:pt idx="860">
                  <c:v>90.6</c:v>
                </c:pt>
                <c:pt idx="861">
                  <c:v>91.32</c:v>
                </c:pt>
                <c:pt idx="862">
                  <c:v>90.12</c:v>
                </c:pt>
                <c:pt idx="863">
                  <c:v>88.88</c:v>
                </c:pt>
                <c:pt idx="864">
                  <c:v>87.87</c:v>
                </c:pt>
                <c:pt idx="865">
                  <c:v>87.52</c:v>
                </c:pt>
                <c:pt idx="866">
                  <c:v>86.77</c:v>
                </c:pt>
                <c:pt idx="867">
                  <c:v>86.39</c:v>
                </c:pt>
                <c:pt idx="868">
                  <c:v>82.56</c:v>
                </c:pt>
                <c:pt idx="869">
                  <c:v>82.05</c:v>
                </c:pt>
                <c:pt idx="870">
                  <c:v>81.66</c:v>
                </c:pt>
                <c:pt idx="871">
                  <c:v>82.92</c:v>
                </c:pt>
                <c:pt idx="872">
                  <c:v>81.680000000000007</c:v>
                </c:pt>
                <c:pt idx="873">
                  <c:v>82.64</c:v>
                </c:pt>
                <c:pt idx="874">
                  <c:v>83.04</c:v>
                </c:pt>
                <c:pt idx="875">
                  <c:v>84.48</c:v>
                </c:pt>
                <c:pt idx="876">
                  <c:v>78.459999999999994</c:v>
                </c:pt>
                <c:pt idx="877">
                  <c:v>75.900000000000006</c:v>
                </c:pt>
                <c:pt idx="878">
                  <c:v>73.37</c:v>
                </c:pt>
                <c:pt idx="879">
                  <c:v>73.28</c:v>
                </c:pt>
                <c:pt idx="880">
                  <c:v>73.8</c:v>
                </c:pt>
                <c:pt idx="881">
                  <c:v>73.91</c:v>
                </c:pt>
                <c:pt idx="882">
                  <c:v>75.069999999999993</c:v>
                </c:pt>
                <c:pt idx="883">
                  <c:v>76.2</c:v>
                </c:pt>
                <c:pt idx="884">
                  <c:v>74.180000000000007</c:v>
                </c:pt>
                <c:pt idx="885">
                  <c:v>76.7</c:v>
                </c:pt>
                <c:pt idx="886">
                  <c:v>77.77</c:v>
                </c:pt>
                <c:pt idx="887">
                  <c:v>77</c:v>
                </c:pt>
                <c:pt idx="888">
                  <c:v>81</c:v>
                </c:pt>
                <c:pt idx="889">
                  <c:v>84.32</c:v>
                </c:pt>
                <c:pt idx="890">
                  <c:v>83.49</c:v>
                </c:pt>
                <c:pt idx="891">
                  <c:v>83.54</c:v>
                </c:pt>
                <c:pt idx="892">
                  <c:v>84.37</c:v>
                </c:pt>
                <c:pt idx="893">
                  <c:v>83.06</c:v>
                </c:pt>
                <c:pt idx="894">
                  <c:v>82.85</c:v>
                </c:pt>
                <c:pt idx="895">
                  <c:v>83.3</c:v>
                </c:pt>
                <c:pt idx="896">
                  <c:v>83.22</c:v>
                </c:pt>
                <c:pt idx="897">
                  <c:v>83.21</c:v>
                </c:pt>
                <c:pt idx="898">
                  <c:v>83.72</c:v>
                </c:pt>
                <c:pt idx="899">
                  <c:v>85.08</c:v>
                </c:pt>
                <c:pt idx="900">
                  <c:v>87.92</c:v>
                </c:pt>
                <c:pt idx="901">
                  <c:v>86</c:v>
                </c:pt>
                <c:pt idx="902">
                  <c:v>86.98</c:v>
                </c:pt>
                <c:pt idx="903">
                  <c:v>87.23</c:v>
                </c:pt>
                <c:pt idx="904">
                  <c:v>84.67</c:v>
                </c:pt>
                <c:pt idx="905">
                  <c:v>83</c:v>
                </c:pt>
                <c:pt idx="906">
                  <c:v>83.15</c:v>
                </c:pt>
                <c:pt idx="907">
                  <c:v>82.7</c:v>
                </c:pt>
                <c:pt idx="908">
                  <c:v>82.72</c:v>
                </c:pt>
                <c:pt idx="909">
                  <c:v>81.63</c:v>
                </c:pt>
                <c:pt idx="910">
                  <c:v>81.95</c:v>
                </c:pt>
                <c:pt idx="911">
                  <c:v>82.6</c:v>
                </c:pt>
                <c:pt idx="912">
                  <c:v>80.66</c:v>
                </c:pt>
                <c:pt idx="913">
                  <c:v>82.21</c:v>
                </c:pt>
                <c:pt idx="914">
                  <c:v>82.07</c:v>
                </c:pt>
                <c:pt idx="915">
                  <c:v>80.209999999999994</c:v>
                </c:pt>
                <c:pt idx="916">
                  <c:v>81.45</c:v>
                </c:pt>
                <c:pt idx="917">
                  <c:v>81.5</c:v>
                </c:pt>
                <c:pt idx="918">
                  <c:v>80.28</c:v>
                </c:pt>
                <c:pt idx="919">
                  <c:v>80.459999999999994</c:v>
                </c:pt>
                <c:pt idx="920">
                  <c:v>80.349999999999994</c:v>
                </c:pt>
                <c:pt idx="921">
                  <c:v>79.739999999999995</c:v>
                </c:pt>
                <c:pt idx="922">
                  <c:v>86.51</c:v>
                </c:pt>
                <c:pt idx="923">
                  <c:v>85</c:v>
                </c:pt>
                <c:pt idx="924">
                  <c:v>81</c:v>
                </c:pt>
                <c:pt idx="925">
                  <c:v>81.400000000000006</c:v>
                </c:pt>
                <c:pt idx="926">
                  <c:v>80.47</c:v>
                </c:pt>
                <c:pt idx="927">
                  <c:v>80.37</c:v>
                </c:pt>
                <c:pt idx="928">
                  <c:v>79.47</c:v>
                </c:pt>
                <c:pt idx="929">
                  <c:v>80.58</c:v>
                </c:pt>
                <c:pt idx="930">
                  <c:v>79.260000000000005</c:v>
                </c:pt>
                <c:pt idx="931">
                  <c:v>79.650000000000006</c:v>
                </c:pt>
                <c:pt idx="932">
                  <c:v>79.650000000000006</c:v>
                </c:pt>
                <c:pt idx="933">
                  <c:v>78.400000000000006</c:v>
                </c:pt>
                <c:pt idx="934">
                  <c:v>78.23</c:v>
                </c:pt>
                <c:pt idx="935">
                  <c:v>77.25</c:v>
                </c:pt>
                <c:pt idx="936">
                  <c:v>74.099999999999994</c:v>
                </c:pt>
                <c:pt idx="937">
                  <c:v>74.27</c:v>
                </c:pt>
                <c:pt idx="938">
                  <c:v>74.59</c:v>
                </c:pt>
                <c:pt idx="939">
                  <c:v>74.92</c:v>
                </c:pt>
                <c:pt idx="940">
                  <c:v>77.2</c:v>
                </c:pt>
                <c:pt idx="941">
                  <c:v>76.849999999999994</c:v>
                </c:pt>
                <c:pt idx="942">
                  <c:v>78.2</c:v>
                </c:pt>
                <c:pt idx="943">
                  <c:v>78.599999999999994</c:v>
                </c:pt>
                <c:pt idx="944">
                  <c:v>78.81</c:v>
                </c:pt>
                <c:pt idx="945">
                  <c:v>79.22</c:v>
                </c:pt>
                <c:pt idx="946">
                  <c:v>78.66</c:v>
                </c:pt>
                <c:pt idx="947">
                  <c:v>78.25</c:v>
                </c:pt>
                <c:pt idx="948">
                  <c:v>75.92</c:v>
                </c:pt>
                <c:pt idx="949">
                  <c:v>76.78</c:v>
                </c:pt>
                <c:pt idx="950">
                  <c:v>78.91</c:v>
                </c:pt>
                <c:pt idx="951">
                  <c:v>79.75</c:v>
                </c:pt>
                <c:pt idx="952">
                  <c:v>74.66</c:v>
                </c:pt>
                <c:pt idx="953">
                  <c:v>75.510000000000005</c:v>
                </c:pt>
                <c:pt idx="954">
                  <c:v>74.989999999999995</c:v>
                </c:pt>
                <c:pt idx="955">
                  <c:v>74.760000000000005</c:v>
                </c:pt>
                <c:pt idx="956">
                  <c:v>75.55</c:v>
                </c:pt>
                <c:pt idx="957">
                  <c:v>75.87</c:v>
                </c:pt>
                <c:pt idx="958">
                  <c:v>76.06</c:v>
                </c:pt>
                <c:pt idx="959">
                  <c:v>75.34</c:v>
                </c:pt>
                <c:pt idx="960">
                  <c:v>74.400000000000006</c:v>
                </c:pt>
                <c:pt idx="961">
                  <c:v>75.45</c:v>
                </c:pt>
                <c:pt idx="962">
                  <c:v>74.97</c:v>
                </c:pt>
                <c:pt idx="963">
                  <c:v>74</c:v>
                </c:pt>
                <c:pt idx="964">
                  <c:v>76.06</c:v>
                </c:pt>
                <c:pt idx="965">
                  <c:v>76.88</c:v>
                </c:pt>
                <c:pt idx="966">
                  <c:v>76.66</c:v>
                </c:pt>
                <c:pt idx="967">
                  <c:v>76.75</c:v>
                </c:pt>
                <c:pt idx="968">
                  <c:v>74.7</c:v>
                </c:pt>
                <c:pt idx="969">
                  <c:v>74.44</c:v>
                </c:pt>
                <c:pt idx="970">
                  <c:v>74.05</c:v>
                </c:pt>
                <c:pt idx="971">
                  <c:v>74.69</c:v>
                </c:pt>
                <c:pt idx="972">
                  <c:v>75.73</c:v>
                </c:pt>
                <c:pt idx="973">
                  <c:v>75.02</c:v>
                </c:pt>
                <c:pt idx="974">
                  <c:v>74.73</c:v>
                </c:pt>
                <c:pt idx="975">
                  <c:v>74.64</c:v>
                </c:pt>
                <c:pt idx="976">
                  <c:v>72.55</c:v>
                </c:pt>
                <c:pt idx="977">
                  <c:v>72.989999999999995</c:v>
                </c:pt>
                <c:pt idx="978">
                  <c:v>73.56</c:v>
                </c:pt>
                <c:pt idx="979">
                  <c:v>73.3</c:v>
                </c:pt>
                <c:pt idx="980">
                  <c:v>73.150000000000006</c:v>
                </c:pt>
                <c:pt idx="981">
                  <c:v>72.739999999999995</c:v>
                </c:pt>
                <c:pt idx="982">
                  <c:v>71.58</c:v>
                </c:pt>
                <c:pt idx="983">
                  <c:v>72.28</c:v>
                </c:pt>
                <c:pt idx="984">
                  <c:v>73.25</c:v>
                </c:pt>
                <c:pt idx="985">
                  <c:v>73.150000000000006</c:v>
                </c:pt>
                <c:pt idx="986">
                  <c:v>73.510000000000005</c:v>
                </c:pt>
                <c:pt idx="987">
                  <c:v>73.33</c:v>
                </c:pt>
                <c:pt idx="988">
                  <c:v>69.22</c:v>
                </c:pt>
                <c:pt idx="989">
                  <c:v>69.2</c:v>
                </c:pt>
                <c:pt idx="990">
                  <c:v>68.7</c:v>
                </c:pt>
                <c:pt idx="991">
                  <c:v>68.31</c:v>
                </c:pt>
                <c:pt idx="992">
                  <c:v>68.430000000000007</c:v>
                </c:pt>
                <c:pt idx="993">
                  <c:v>69</c:v>
                </c:pt>
                <c:pt idx="994">
                  <c:v>68.400000000000006</c:v>
                </c:pt>
                <c:pt idx="995">
                  <c:v>68.709999999999994</c:v>
                </c:pt>
                <c:pt idx="996">
                  <c:v>70.099999999999994</c:v>
                </c:pt>
                <c:pt idx="997">
                  <c:v>69.650000000000006</c:v>
                </c:pt>
                <c:pt idx="998">
                  <c:v>68.930000000000007</c:v>
                </c:pt>
                <c:pt idx="999">
                  <c:v>68.290000000000006</c:v>
                </c:pt>
                <c:pt idx="1000">
                  <c:v>68.23</c:v>
                </c:pt>
                <c:pt idx="1001">
                  <c:v>67.41</c:v>
                </c:pt>
                <c:pt idx="1002">
                  <c:v>68.88</c:v>
                </c:pt>
                <c:pt idx="1003">
                  <c:v>68.209999999999994</c:v>
                </c:pt>
                <c:pt idx="1004">
                  <c:v>63.43</c:v>
                </c:pt>
                <c:pt idx="1005">
                  <c:v>65.09</c:v>
                </c:pt>
                <c:pt idx="1006">
                  <c:v>64.81</c:v>
                </c:pt>
                <c:pt idx="1007">
                  <c:v>65</c:v>
                </c:pt>
                <c:pt idx="1008">
                  <c:v>64.17</c:v>
                </c:pt>
                <c:pt idx="1009">
                  <c:v>63.95</c:v>
                </c:pt>
                <c:pt idx="1010">
                  <c:v>63.52</c:v>
                </c:pt>
                <c:pt idx="1011">
                  <c:v>64.209999999999994</c:v>
                </c:pt>
                <c:pt idx="1012">
                  <c:v>64.790000000000006</c:v>
                </c:pt>
                <c:pt idx="1013">
                  <c:v>64.77</c:v>
                </c:pt>
                <c:pt idx="1014">
                  <c:v>64.37</c:v>
                </c:pt>
                <c:pt idx="1015">
                  <c:v>64.44</c:v>
                </c:pt>
                <c:pt idx="1016">
                  <c:v>66.36</c:v>
                </c:pt>
                <c:pt idx="1017">
                  <c:v>66.94</c:v>
                </c:pt>
                <c:pt idx="1018">
                  <c:v>66.8</c:v>
                </c:pt>
                <c:pt idx="1019">
                  <c:v>66.849999999999994</c:v>
                </c:pt>
                <c:pt idx="1020">
                  <c:v>66.400000000000006</c:v>
                </c:pt>
                <c:pt idx="1021">
                  <c:v>65.709999999999994</c:v>
                </c:pt>
                <c:pt idx="1022">
                  <c:v>65.290000000000006</c:v>
                </c:pt>
                <c:pt idx="1023">
                  <c:v>65.34</c:v>
                </c:pt>
                <c:pt idx="1024">
                  <c:v>65.510000000000005</c:v>
                </c:pt>
                <c:pt idx="1025">
                  <c:v>64.61</c:v>
                </c:pt>
                <c:pt idx="1026">
                  <c:v>64.25</c:v>
                </c:pt>
                <c:pt idx="1027">
                  <c:v>64.349999999999994</c:v>
                </c:pt>
                <c:pt idx="1028">
                  <c:v>64.94</c:v>
                </c:pt>
                <c:pt idx="1029">
                  <c:v>65.58</c:v>
                </c:pt>
                <c:pt idx="1030">
                  <c:v>65</c:v>
                </c:pt>
                <c:pt idx="1031">
                  <c:v>66.03</c:v>
                </c:pt>
                <c:pt idx="1032">
                  <c:v>64.27</c:v>
                </c:pt>
                <c:pt idx="1033">
                  <c:v>64.349999999999994</c:v>
                </c:pt>
                <c:pt idx="1034">
                  <c:v>64.319999999999993</c:v>
                </c:pt>
                <c:pt idx="1035">
                  <c:v>64.400000000000006</c:v>
                </c:pt>
                <c:pt idx="1036">
                  <c:v>64.069999999999993</c:v>
                </c:pt>
                <c:pt idx="1037">
                  <c:v>63.39</c:v>
                </c:pt>
                <c:pt idx="1038">
                  <c:v>62.97</c:v>
                </c:pt>
                <c:pt idx="1039">
                  <c:v>62.31</c:v>
                </c:pt>
                <c:pt idx="1040">
                  <c:v>61.3</c:v>
                </c:pt>
                <c:pt idx="1041">
                  <c:v>60.9</c:v>
                </c:pt>
                <c:pt idx="1042">
                  <c:v>60.94</c:v>
                </c:pt>
                <c:pt idx="1043">
                  <c:v>61.39</c:v>
                </c:pt>
                <c:pt idx="1044">
                  <c:v>61.57</c:v>
                </c:pt>
                <c:pt idx="1045">
                  <c:v>61.25</c:v>
                </c:pt>
                <c:pt idx="1046">
                  <c:v>61.14</c:v>
                </c:pt>
                <c:pt idx="1047">
                  <c:v>60.68</c:v>
                </c:pt>
                <c:pt idx="1048">
                  <c:v>58.57</c:v>
                </c:pt>
                <c:pt idx="1049">
                  <c:v>57.81</c:v>
                </c:pt>
                <c:pt idx="1050">
                  <c:v>59.42</c:v>
                </c:pt>
                <c:pt idx="1051">
                  <c:v>58.7</c:v>
                </c:pt>
                <c:pt idx="1052">
                  <c:v>58.2</c:v>
                </c:pt>
                <c:pt idx="1053">
                  <c:v>58.27</c:v>
                </c:pt>
                <c:pt idx="1054">
                  <c:v>59.37</c:v>
                </c:pt>
                <c:pt idx="1055">
                  <c:v>58.15</c:v>
                </c:pt>
                <c:pt idx="1056">
                  <c:v>59.06</c:v>
                </c:pt>
                <c:pt idx="1057">
                  <c:v>58.4</c:v>
                </c:pt>
                <c:pt idx="1058">
                  <c:v>58.06</c:v>
                </c:pt>
                <c:pt idx="1059">
                  <c:v>58.31</c:v>
                </c:pt>
                <c:pt idx="1060">
                  <c:v>58.88</c:v>
                </c:pt>
                <c:pt idx="1061">
                  <c:v>59.23</c:v>
                </c:pt>
                <c:pt idx="1062">
                  <c:v>59.21</c:v>
                </c:pt>
                <c:pt idx="1063">
                  <c:v>60.4</c:v>
                </c:pt>
                <c:pt idx="1064">
                  <c:v>59.96</c:v>
                </c:pt>
                <c:pt idx="1065">
                  <c:v>59.69</c:v>
                </c:pt>
                <c:pt idx="1066">
                  <c:v>58.9</c:v>
                </c:pt>
                <c:pt idx="1067">
                  <c:v>59.22</c:v>
                </c:pt>
                <c:pt idx="1068">
                  <c:v>59.3</c:v>
                </c:pt>
                <c:pt idx="1069">
                  <c:v>59.8</c:v>
                </c:pt>
                <c:pt idx="1070">
                  <c:v>59.37</c:v>
                </c:pt>
                <c:pt idx="1071">
                  <c:v>59.79</c:v>
                </c:pt>
                <c:pt idx="1072">
                  <c:v>58.78</c:v>
                </c:pt>
                <c:pt idx="1073">
                  <c:v>58.47</c:v>
                </c:pt>
                <c:pt idx="1074">
                  <c:v>57.99</c:v>
                </c:pt>
                <c:pt idx="1075">
                  <c:v>57.77</c:v>
                </c:pt>
                <c:pt idx="1076">
                  <c:v>59.4</c:v>
                </c:pt>
                <c:pt idx="1077">
                  <c:v>60.5</c:v>
                </c:pt>
                <c:pt idx="1078">
                  <c:v>60.28</c:v>
                </c:pt>
                <c:pt idx="1079">
                  <c:v>60.5</c:v>
                </c:pt>
                <c:pt idx="1080">
                  <c:v>60.02</c:v>
                </c:pt>
                <c:pt idx="1081">
                  <c:v>60.18</c:v>
                </c:pt>
                <c:pt idx="1082">
                  <c:v>59.92</c:v>
                </c:pt>
                <c:pt idx="1083">
                  <c:v>59.89</c:v>
                </c:pt>
              </c:numCache>
            </c:numRef>
          </c:val>
          <c:smooth val="0"/>
          <c:extLst>
            <c:ext xmlns:c16="http://schemas.microsoft.com/office/drawing/2014/chart" uri="{C3380CC4-5D6E-409C-BE32-E72D297353CC}">
              <c16:uniqueId val="{00000000-00C3-4FE0-9964-E21E819A947B}"/>
            </c:ext>
          </c:extLst>
        </c:ser>
        <c:dLbls>
          <c:showLegendKey val="0"/>
          <c:showVal val="0"/>
          <c:showCatName val="0"/>
          <c:showSerName val="0"/>
          <c:showPercent val="0"/>
          <c:showBubbleSize val="0"/>
        </c:dLbls>
        <c:smooth val="0"/>
        <c:axId val="705459056"/>
        <c:axId val="705448240"/>
      </c:lineChart>
      <c:dateAx>
        <c:axId val="705459056"/>
        <c:scaling>
          <c:orientation val="minMax"/>
        </c:scaling>
        <c:delete val="0"/>
        <c:axPos val="b"/>
        <c:numFmt formatCode="m/d/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05448240"/>
        <c:crosses val="autoZero"/>
        <c:auto val="0"/>
        <c:lblOffset val="100"/>
        <c:baseTimeUnit val="days"/>
      </c:dateAx>
      <c:valAx>
        <c:axId val="705448240"/>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05459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R2score</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技术性指标</c:v>
                </c:pt>
              </c:strCache>
            </c:strRef>
          </c:tx>
          <c:spPr>
            <a:solidFill>
              <a:schemeClr val="accent1"/>
            </a:solidFill>
            <a:ln>
              <a:noFill/>
            </a:ln>
            <a:effectLst/>
          </c:spPr>
          <c:invertIfNegative val="0"/>
          <c:cat>
            <c:strRef>
              <c:f>Sheet1!$A$2:$A$4</c:f>
              <c:strCache>
                <c:ptCount val="3"/>
                <c:pt idx="0">
                  <c:v>LSTM</c:v>
                </c:pt>
                <c:pt idx="1">
                  <c:v>RNN</c:v>
                </c:pt>
                <c:pt idx="2">
                  <c:v>SVM</c:v>
                </c:pt>
              </c:strCache>
            </c:strRef>
          </c:cat>
          <c:val>
            <c:numRef>
              <c:f>Sheet1!$B$2:$B$4</c:f>
              <c:numCache>
                <c:formatCode>General</c:formatCode>
                <c:ptCount val="3"/>
                <c:pt idx="0">
                  <c:v>0.97447899999999998</c:v>
                </c:pt>
                <c:pt idx="1">
                  <c:v>0.91288000000000002</c:v>
                </c:pt>
                <c:pt idx="2">
                  <c:v>0.66371999999999998</c:v>
                </c:pt>
              </c:numCache>
            </c:numRef>
          </c:val>
          <c:extLst>
            <c:ext xmlns:c16="http://schemas.microsoft.com/office/drawing/2014/chart" uri="{C3380CC4-5D6E-409C-BE32-E72D297353CC}">
              <c16:uniqueId val="{00000000-54E0-4BB7-9716-1A3985353346}"/>
            </c:ext>
          </c:extLst>
        </c:ser>
        <c:ser>
          <c:idx val="1"/>
          <c:order val="1"/>
          <c:tx>
            <c:strRef>
              <c:f>Sheet1!$C$1</c:f>
              <c:strCache>
                <c:ptCount val="1"/>
                <c:pt idx="0">
                  <c:v>带有情绪指数</c:v>
                </c:pt>
              </c:strCache>
            </c:strRef>
          </c:tx>
          <c:spPr>
            <a:solidFill>
              <a:srgbClr val="B54958"/>
            </a:solidFill>
            <a:ln>
              <a:noFill/>
            </a:ln>
            <a:effectLst/>
          </c:spPr>
          <c:invertIfNegative val="0"/>
          <c:cat>
            <c:strRef>
              <c:f>Sheet1!$A$2:$A$4</c:f>
              <c:strCache>
                <c:ptCount val="3"/>
                <c:pt idx="0">
                  <c:v>LSTM</c:v>
                </c:pt>
                <c:pt idx="1">
                  <c:v>RNN</c:v>
                </c:pt>
                <c:pt idx="2">
                  <c:v>SVM</c:v>
                </c:pt>
              </c:strCache>
            </c:strRef>
          </c:cat>
          <c:val>
            <c:numRef>
              <c:f>Sheet1!$C$2:$C$4</c:f>
              <c:numCache>
                <c:formatCode>General</c:formatCode>
                <c:ptCount val="3"/>
                <c:pt idx="0">
                  <c:v>0.98723899999999998</c:v>
                </c:pt>
                <c:pt idx="1">
                  <c:v>0.97166200000000003</c:v>
                </c:pt>
                <c:pt idx="2">
                  <c:v>0.97799999999999998</c:v>
                </c:pt>
              </c:numCache>
            </c:numRef>
          </c:val>
          <c:extLst>
            <c:ext xmlns:c16="http://schemas.microsoft.com/office/drawing/2014/chart" uri="{C3380CC4-5D6E-409C-BE32-E72D297353CC}">
              <c16:uniqueId val="{00000001-54E0-4BB7-9716-1A3985353346}"/>
            </c:ext>
          </c:extLst>
        </c:ser>
        <c:dLbls>
          <c:showLegendKey val="0"/>
          <c:showVal val="0"/>
          <c:showCatName val="0"/>
          <c:showSerName val="0"/>
          <c:showPercent val="0"/>
          <c:showBubbleSize val="0"/>
        </c:dLbls>
        <c:gapWidth val="219"/>
        <c:axId val="698408607"/>
        <c:axId val="698409023"/>
      </c:barChart>
      <c:catAx>
        <c:axId val="6984086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98409023"/>
        <c:crosses val="autoZero"/>
        <c:auto val="1"/>
        <c:lblAlgn val="ctr"/>
        <c:lblOffset val="100"/>
        <c:noMultiLvlLbl val="0"/>
      </c:catAx>
      <c:valAx>
        <c:axId val="6984090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98408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C2C30E4-0DFD-4842-953E-6F9D0B887D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A94284-15D7-4FEB-A461-A931894A7B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C1B5E5-928C-44F2-811F-B36A43554062}" type="datetimeFigureOut">
              <a:rPr lang="zh-CN" altLang="en-US" smtClean="0"/>
              <a:t>2022/11/29</a:t>
            </a:fld>
            <a:endParaRPr lang="zh-CN" altLang="en-US"/>
          </a:p>
        </p:txBody>
      </p:sp>
      <p:sp>
        <p:nvSpPr>
          <p:cNvPr id="4" name="页脚占位符 3">
            <a:extLst>
              <a:ext uri="{FF2B5EF4-FFF2-40B4-BE49-F238E27FC236}">
                <a16:creationId xmlns:a16="http://schemas.microsoft.com/office/drawing/2014/main" id="{4AE23233-C82F-4264-9796-FDC47B15A5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2E6059C-0D63-4FCF-8150-29F71B4A53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252BB1-FED9-4699-9245-BFD2FE63B653}" type="slidenum">
              <a:rPr lang="zh-CN" altLang="en-US" smtClean="0"/>
              <a:t>‹#›</a:t>
            </a:fld>
            <a:endParaRPr lang="zh-CN" altLang="en-US"/>
          </a:p>
        </p:txBody>
      </p:sp>
    </p:spTree>
    <p:extLst>
      <p:ext uri="{BB962C8B-B14F-4D97-AF65-F5344CB8AC3E}">
        <p14:creationId xmlns:p14="http://schemas.microsoft.com/office/powerpoint/2010/main" val="8748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FE6AA-1B32-4EB8-AAAD-7BB462DA067D}"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F2AB0-31F7-4DE0-8C16-B1B50FCEDC4F}" type="slidenum">
              <a:rPr lang="zh-CN" altLang="en-US" smtClean="0"/>
              <a:t>‹#›</a:t>
            </a:fld>
            <a:endParaRPr lang="zh-CN" altLang="en-US"/>
          </a:p>
        </p:txBody>
      </p:sp>
    </p:spTree>
    <p:extLst>
      <p:ext uri="{BB962C8B-B14F-4D97-AF65-F5344CB8AC3E}">
        <p14:creationId xmlns:p14="http://schemas.microsoft.com/office/powerpoint/2010/main" val="2177685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38F2AB0-31F7-4DE0-8C16-B1B50FCEDC4F}" type="slidenum">
              <a:rPr lang="zh-CN" altLang="en-US" smtClean="0"/>
              <a:t>7</a:t>
            </a:fld>
            <a:endParaRPr lang="zh-CN" altLang="en-US"/>
          </a:p>
        </p:txBody>
      </p:sp>
    </p:spTree>
    <p:extLst>
      <p:ext uri="{BB962C8B-B14F-4D97-AF65-F5344CB8AC3E}">
        <p14:creationId xmlns:p14="http://schemas.microsoft.com/office/powerpoint/2010/main" val="208115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938F2AB0-31F7-4DE0-8C16-B1B50FCEDC4F}" type="slidenum">
              <a:rPr lang="zh-CN" altLang="en-US" smtClean="0"/>
              <a:t>17</a:t>
            </a:fld>
            <a:endParaRPr lang="zh-CN" altLang="en-US"/>
          </a:p>
        </p:txBody>
      </p:sp>
    </p:spTree>
    <p:extLst>
      <p:ext uri="{BB962C8B-B14F-4D97-AF65-F5344CB8AC3E}">
        <p14:creationId xmlns:p14="http://schemas.microsoft.com/office/powerpoint/2010/main" val="364224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8F2AB0-31F7-4DE0-8C16-B1B50FCEDC4F}" type="slidenum">
              <a:rPr lang="zh-CN" altLang="en-US" smtClean="0"/>
              <a:t>18</a:t>
            </a:fld>
            <a:endParaRPr lang="zh-CN" altLang="en-US"/>
          </a:p>
        </p:txBody>
      </p:sp>
    </p:spTree>
    <p:extLst>
      <p:ext uri="{BB962C8B-B14F-4D97-AF65-F5344CB8AC3E}">
        <p14:creationId xmlns:p14="http://schemas.microsoft.com/office/powerpoint/2010/main" val="268629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8F2AB0-31F7-4DE0-8C16-B1B50FCEDC4F}" type="slidenum">
              <a:rPr lang="zh-CN" altLang="en-US" smtClean="0"/>
              <a:t>22</a:t>
            </a:fld>
            <a:endParaRPr lang="zh-CN" altLang="en-US"/>
          </a:p>
        </p:txBody>
      </p:sp>
    </p:spTree>
    <p:extLst>
      <p:ext uri="{BB962C8B-B14F-4D97-AF65-F5344CB8AC3E}">
        <p14:creationId xmlns:p14="http://schemas.microsoft.com/office/powerpoint/2010/main" val="284763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38F2AB0-31F7-4DE0-8C16-B1B50FCEDC4F}" type="slidenum">
              <a:rPr lang="zh-CN" altLang="en-US" smtClean="0"/>
              <a:t>24</a:t>
            </a:fld>
            <a:endParaRPr lang="zh-CN" altLang="en-US"/>
          </a:p>
        </p:txBody>
      </p:sp>
    </p:spTree>
    <p:extLst>
      <p:ext uri="{BB962C8B-B14F-4D97-AF65-F5344CB8AC3E}">
        <p14:creationId xmlns:p14="http://schemas.microsoft.com/office/powerpoint/2010/main" val="3601779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fld id="{938F2AB0-31F7-4DE0-8C16-B1B50FCEDC4F}" type="slidenum">
              <a:rPr lang="zh-CN" altLang="en-US" smtClean="0"/>
              <a:t>25</a:t>
            </a:fld>
            <a:endParaRPr lang="zh-CN" altLang="en-US"/>
          </a:p>
        </p:txBody>
      </p:sp>
    </p:spTree>
    <p:extLst>
      <p:ext uri="{BB962C8B-B14F-4D97-AF65-F5344CB8AC3E}">
        <p14:creationId xmlns:p14="http://schemas.microsoft.com/office/powerpoint/2010/main" val="689432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01F1A0A-B559-4B1D-AD68-F5774F02F421}"/>
              </a:ext>
            </a:extLst>
          </p:cNvPr>
          <p:cNvSpPr/>
          <p:nvPr userDrawn="1"/>
        </p:nvSpPr>
        <p:spPr>
          <a:xfrm>
            <a:off x="0" y="0"/>
            <a:ext cx="12192000" cy="586216"/>
          </a:xfrm>
          <a:prstGeom prst="rect">
            <a:avLst/>
          </a:prstGeom>
          <a:solidFill>
            <a:srgbClr val="033B8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1">
            <a:extLst>
              <a:ext uri="{FF2B5EF4-FFF2-40B4-BE49-F238E27FC236}">
                <a16:creationId xmlns:a16="http://schemas.microsoft.com/office/drawing/2014/main" id="{89EDE948-F824-4864-A446-6B918B5005BA}"/>
              </a:ext>
            </a:extLst>
          </p:cNvPr>
          <p:cNvSpPr>
            <a:spLocks noGrp="1"/>
          </p:cNvSpPr>
          <p:nvPr>
            <p:ph type="title"/>
          </p:nvPr>
        </p:nvSpPr>
        <p:spPr>
          <a:xfrm>
            <a:off x="196810" y="927833"/>
            <a:ext cx="11718525" cy="549276"/>
          </a:xfrm>
          <a:prstGeom prst="rect">
            <a:avLst/>
          </a:prstGeom>
        </p:spPr>
        <p:txBody>
          <a:bodyPr/>
          <a:lstStyle>
            <a:lvl1pPr>
              <a:defRPr sz="2400"/>
            </a:lvl1pPr>
          </a:lstStyle>
          <a:p>
            <a:r>
              <a:rPr lang="zh-CN" altLang="en-US" dirty="0"/>
              <a:t>单击此处编辑母版标题样式</a:t>
            </a:r>
          </a:p>
        </p:txBody>
      </p:sp>
      <p:cxnSp>
        <p:nvCxnSpPr>
          <p:cNvPr id="3" name="直接连接符 2">
            <a:extLst>
              <a:ext uri="{FF2B5EF4-FFF2-40B4-BE49-F238E27FC236}">
                <a16:creationId xmlns:a16="http://schemas.microsoft.com/office/drawing/2014/main" id="{A90E4A25-974B-4B02-8E22-B051EF715F2C}"/>
              </a:ext>
            </a:extLst>
          </p:cNvPr>
          <p:cNvCxnSpPr/>
          <p:nvPr userDrawn="1"/>
        </p:nvCxnSpPr>
        <p:spPr>
          <a:xfrm>
            <a:off x="196810" y="1506999"/>
            <a:ext cx="11718525" cy="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grpSp>
        <p:nvGrpSpPr>
          <p:cNvPr id="12" name="Group 88">
            <a:extLst>
              <a:ext uri="{FF2B5EF4-FFF2-40B4-BE49-F238E27FC236}">
                <a16:creationId xmlns:a16="http://schemas.microsoft.com/office/drawing/2014/main" id="{BD471F04-A820-4A26-BD3D-46D6B21713E8}"/>
              </a:ext>
            </a:extLst>
          </p:cNvPr>
          <p:cNvGrpSpPr/>
          <p:nvPr userDrawn="1"/>
        </p:nvGrpSpPr>
        <p:grpSpPr>
          <a:xfrm rot="3908854">
            <a:off x="9092950" y="-2119484"/>
            <a:ext cx="2486498" cy="4565358"/>
            <a:chOff x="5971510" y="-16331"/>
            <a:chExt cx="3197184" cy="5870215"/>
          </a:xfrm>
          <a:noFill/>
        </p:grpSpPr>
        <p:sp>
          <p:nvSpPr>
            <p:cNvPr id="13" name="弧形 89">
              <a:extLst>
                <a:ext uri="{FF2B5EF4-FFF2-40B4-BE49-F238E27FC236}">
                  <a16:creationId xmlns:a16="http://schemas.microsoft.com/office/drawing/2014/main" id="{59927F50-D4B2-4C89-AFBE-61443DA74146}"/>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4" name="弧形 90">
              <a:extLst>
                <a:ext uri="{FF2B5EF4-FFF2-40B4-BE49-F238E27FC236}">
                  <a16:creationId xmlns:a16="http://schemas.microsoft.com/office/drawing/2014/main" id="{B0C3D2C6-980B-4725-8020-8B8899275939}"/>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5" name="弧形 91">
              <a:extLst>
                <a:ext uri="{FF2B5EF4-FFF2-40B4-BE49-F238E27FC236}">
                  <a16:creationId xmlns:a16="http://schemas.microsoft.com/office/drawing/2014/main" id="{90440A5A-4953-4FAD-AE80-06B80CA72010}"/>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16" name="弧形 92">
              <a:extLst>
                <a:ext uri="{FF2B5EF4-FFF2-40B4-BE49-F238E27FC236}">
                  <a16:creationId xmlns:a16="http://schemas.microsoft.com/office/drawing/2014/main" id="{35ED86FB-E3C4-45D1-9C0A-13ED3DBF8E80}"/>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弧形 93">
              <a:extLst>
                <a:ext uri="{FF2B5EF4-FFF2-40B4-BE49-F238E27FC236}">
                  <a16:creationId xmlns:a16="http://schemas.microsoft.com/office/drawing/2014/main" id="{97D6FEED-15C6-415B-A2FA-609B6E14D8FA}"/>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8" name="弧形 94">
              <a:extLst>
                <a:ext uri="{FF2B5EF4-FFF2-40B4-BE49-F238E27FC236}">
                  <a16:creationId xmlns:a16="http://schemas.microsoft.com/office/drawing/2014/main" id="{29BF27C1-E17D-48D1-B789-A375D466E0C7}"/>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19" name="Group 88">
            <a:extLst>
              <a:ext uri="{FF2B5EF4-FFF2-40B4-BE49-F238E27FC236}">
                <a16:creationId xmlns:a16="http://schemas.microsoft.com/office/drawing/2014/main" id="{17D9A8DB-BC82-4E22-9590-72343288FF10}"/>
              </a:ext>
            </a:extLst>
          </p:cNvPr>
          <p:cNvGrpSpPr/>
          <p:nvPr userDrawn="1"/>
        </p:nvGrpSpPr>
        <p:grpSpPr>
          <a:xfrm rot="5805292">
            <a:off x="4017767" y="-2332326"/>
            <a:ext cx="2486498" cy="4565358"/>
            <a:chOff x="5971510" y="-16331"/>
            <a:chExt cx="3197184" cy="5870215"/>
          </a:xfrm>
          <a:noFill/>
        </p:grpSpPr>
        <p:sp>
          <p:nvSpPr>
            <p:cNvPr id="20" name="弧形 89">
              <a:extLst>
                <a:ext uri="{FF2B5EF4-FFF2-40B4-BE49-F238E27FC236}">
                  <a16:creationId xmlns:a16="http://schemas.microsoft.com/office/drawing/2014/main" id="{47584D5F-9DF9-4D96-9239-91393CC32A66}"/>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1" name="弧形 90">
              <a:extLst>
                <a:ext uri="{FF2B5EF4-FFF2-40B4-BE49-F238E27FC236}">
                  <a16:creationId xmlns:a16="http://schemas.microsoft.com/office/drawing/2014/main" id="{9804B5B0-F227-48A9-9CA3-0898CFECF484}"/>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2" name="弧形 91">
              <a:extLst>
                <a:ext uri="{FF2B5EF4-FFF2-40B4-BE49-F238E27FC236}">
                  <a16:creationId xmlns:a16="http://schemas.microsoft.com/office/drawing/2014/main" id="{550A258F-2441-40E7-904E-9D56A93F010B}"/>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23" name="弧形 92">
              <a:extLst>
                <a:ext uri="{FF2B5EF4-FFF2-40B4-BE49-F238E27FC236}">
                  <a16:creationId xmlns:a16="http://schemas.microsoft.com/office/drawing/2014/main" id="{B0F579AD-B508-49C6-9F8C-A32490F21D20}"/>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4" name="弧形 93">
              <a:extLst>
                <a:ext uri="{FF2B5EF4-FFF2-40B4-BE49-F238E27FC236}">
                  <a16:creationId xmlns:a16="http://schemas.microsoft.com/office/drawing/2014/main" id="{5E543C50-54D9-4124-8434-F99ADD97840E}"/>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5" name="弧形 94">
              <a:extLst>
                <a:ext uri="{FF2B5EF4-FFF2-40B4-BE49-F238E27FC236}">
                  <a16:creationId xmlns:a16="http://schemas.microsoft.com/office/drawing/2014/main" id="{8DBCC3EF-290C-4E70-A402-9C9852E3A294}"/>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26" name="组合 25">
            <a:extLst>
              <a:ext uri="{FF2B5EF4-FFF2-40B4-BE49-F238E27FC236}">
                <a16:creationId xmlns:a16="http://schemas.microsoft.com/office/drawing/2014/main" id="{66A35475-F2DD-45A8-A1DB-E296DDD8A454}"/>
              </a:ext>
            </a:extLst>
          </p:cNvPr>
          <p:cNvGrpSpPr/>
          <p:nvPr userDrawn="1"/>
        </p:nvGrpSpPr>
        <p:grpSpPr>
          <a:xfrm>
            <a:off x="-1696767" y="590562"/>
            <a:ext cx="1257300" cy="3065432"/>
            <a:chOff x="-1485900" y="590550"/>
            <a:chExt cx="1257300" cy="3065432"/>
          </a:xfrm>
        </p:grpSpPr>
        <p:sp>
          <p:nvSpPr>
            <p:cNvPr id="27" name="矩形 26">
              <a:extLst>
                <a:ext uri="{FF2B5EF4-FFF2-40B4-BE49-F238E27FC236}">
                  <a16:creationId xmlns:a16="http://schemas.microsoft.com/office/drawing/2014/main" id="{764FBA5D-40B9-40BC-90FF-8DB23DC8004B}"/>
                </a:ext>
              </a:extLst>
            </p:cNvPr>
            <p:cNvSpPr/>
            <p:nvPr/>
          </p:nvSpPr>
          <p:spPr>
            <a:xfrm>
              <a:off x="-1485900" y="590550"/>
              <a:ext cx="1257300" cy="533400"/>
            </a:xfrm>
            <a:prstGeom prst="rect">
              <a:avLst/>
            </a:prstGeom>
            <a:solidFill>
              <a:srgbClr val="033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#033B83</a:t>
              </a:r>
              <a:endParaRPr lang="zh-CN" altLang="en-US" dirty="0"/>
            </a:p>
          </p:txBody>
        </p:sp>
        <p:sp>
          <p:nvSpPr>
            <p:cNvPr id="28" name="矩形 27">
              <a:extLst>
                <a:ext uri="{FF2B5EF4-FFF2-40B4-BE49-F238E27FC236}">
                  <a16:creationId xmlns:a16="http://schemas.microsoft.com/office/drawing/2014/main" id="{0E93A3A9-42C3-48C7-851D-FC9DD72D5426}"/>
                </a:ext>
              </a:extLst>
            </p:cNvPr>
            <p:cNvSpPr/>
            <p:nvPr/>
          </p:nvSpPr>
          <p:spPr>
            <a:xfrm>
              <a:off x="-1485900" y="1223558"/>
              <a:ext cx="1257300" cy="533400"/>
            </a:xfrm>
            <a:prstGeom prst="rect">
              <a:avLst/>
            </a:prstGeom>
            <a:solidFill>
              <a:srgbClr val="A8AA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#A8AABC</a:t>
              </a:r>
              <a:endParaRPr lang="zh-CN" altLang="en-US" dirty="0"/>
            </a:p>
          </p:txBody>
        </p:sp>
        <p:sp>
          <p:nvSpPr>
            <p:cNvPr id="29" name="矩形 28">
              <a:extLst>
                <a:ext uri="{FF2B5EF4-FFF2-40B4-BE49-F238E27FC236}">
                  <a16:creationId xmlns:a16="http://schemas.microsoft.com/office/drawing/2014/main" id="{B17C5125-AC66-49F5-B05B-0F3E78B31BDE}"/>
                </a:ext>
              </a:extLst>
            </p:cNvPr>
            <p:cNvSpPr/>
            <p:nvPr/>
          </p:nvSpPr>
          <p:spPr>
            <a:xfrm>
              <a:off x="-1485900" y="1856566"/>
              <a:ext cx="1257300" cy="533400"/>
            </a:xfrm>
            <a:prstGeom prst="rect">
              <a:avLst/>
            </a:prstGeom>
            <a:solidFill>
              <a:srgbClr val="747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#747687</a:t>
              </a:r>
              <a:endParaRPr lang="zh-CN" altLang="en-US" dirty="0"/>
            </a:p>
          </p:txBody>
        </p:sp>
        <p:sp>
          <p:nvSpPr>
            <p:cNvPr id="30" name="矩形 29">
              <a:extLst>
                <a:ext uri="{FF2B5EF4-FFF2-40B4-BE49-F238E27FC236}">
                  <a16:creationId xmlns:a16="http://schemas.microsoft.com/office/drawing/2014/main" id="{22428EA3-A96C-4627-821F-941A97F9AE76}"/>
                </a:ext>
              </a:extLst>
            </p:cNvPr>
            <p:cNvSpPr/>
            <p:nvPr/>
          </p:nvSpPr>
          <p:spPr>
            <a:xfrm>
              <a:off x="-1485900" y="2489574"/>
              <a:ext cx="1257300" cy="533400"/>
            </a:xfrm>
            <a:prstGeom prst="rect">
              <a:avLst/>
            </a:prstGeom>
            <a:solidFill>
              <a:srgbClr val="7B1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#7B102B</a:t>
              </a:r>
              <a:endParaRPr lang="zh-CN" altLang="en-US" dirty="0"/>
            </a:p>
          </p:txBody>
        </p:sp>
        <p:sp>
          <p:nvSpPr>
            <p:cNvPr id="31" name="矩形 30">
              <a:extLst>
                <a:ext uri="{FF2B5EF4-FFF2-40B4-BE49-F238E27FC236}">
                  <a16:creationId xmlns:a16="http://schemas.microsoft.com/office/drawing/2014/main" id="{C098DF07-9AFE-4E58-B250-F859E12E6C50}"/>
                </a:ext>
              </a:extLst>
            </p:cNvPr>
            <p:cNvSpPr/>
            <p:nvPr/>
          </p:nvSpPr>
          <p:spPr>
            <a:xfrm>
              <a:off x="-1485900" y="3122582"/>
              <a:ext cx="1257300" cy="533400"/>
            </a:xfrm>
            <a:prstGeom prst="rect">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#B54958</a:t>
              </a:r>
              <a:endParaRPr lang="zh-CN" altLang="en-US" dirty="0"/>
            </a:p>
          </p:txBody>
        </p:sp>
      </p:grpSp>
    </p:spTree>
    <p:extLst>
      <p:ext uri="{BB962C8B-B14F-4D97-AF65-F5344CB8AC3E}">
        <p14:creationId xmlns:p14="http://schemas.microsoft.com/office/powerpoint/2010/main" val="278494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56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31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14B73-5287-4D49-870A-417195284DD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B5E663-AB1D-4A06-AA7F-AF064164C96F}"/>
              </a:ext>
            </a:extLst>
          </p:cNvPr>
          <p:cNvSpPr>
            <a:spLocks noGrp="1"/>
          </p:cNvSpPr>
          <p:nvPr>
            <p:ph type="dt" sz="half" idx="10"/>
          </p:nvPr>
        </p:nvSpPr>
        <p:spPr/>
        <p:txBody>
          <a:bodyPr/>
          <a:lstStyle/>
          <a:p>
            <a:fld id="{A2E45C47-607E-4BF9-A08D-0AE2C4974878}" type="datetimeFigureOut">
              <a:rPr lang="zh-CN" altLang="en-US" smtClean="0"/>
              <a:t>2022/11/29</a:t>
            </a:fld>
            <a:endParaRPr lang="zh-CN" altLang="en-US"/>
          </a:p>
        </p:txBody>
      </p:sp>
      <p:sp>
        <p:nvSpPr>
          <p:cNvPr id="4" name="页脚占位符 3">
            <a:extLst>
              <a:ext uri="{FF2B5EF4-FFF2-40B4-BE49-F238E27FC236}">
                <a16:creationId xmlns:a16="http://schemas.microsoft.com/office/drawing/2014/main" id="{C3BA3D4C-B3CB-431A-8EDA-9F1D69D4C9E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65E0D6-D5AE-43A1-83F5-D0968A8D5221}"/>
              </a:ext>
            </a:extLst>
          </p:cNvPr>
          <p:cNvSpPr>
            <a:spLocks noGrp="1"/>
          </p:cNvSpPr>
          <p:nvPr>
            <p:ph type="sldNum" sz="quarter" idx="12"/>
          </p:nvPr>
        </p:nvSpPr>
        <p:spPr/>
        <p:txBody>
          <a:bodyPr/>
          <a:lstStyle/>
          <a:p>
            <a:fld id="{EA65A304-05D7-4A91-9B71-DE3E56AEBDF6}" type="slidenum">
              <a:rPr lang="zh-CN" altLang="en-US" smtClean="0"/>
              <a:t>‹#›</a:t>
            </a:fld>
            <a:endParaRPr lang="zh-CN" altLang="en-US"/>
          </a:p>
        </p:txBody>
      </p:sp>
    </p:spTree>
    <p:extLst>
      <p:ext uri="{BB962C8B-B14F-4D97-AF65-F5344CB8AC3E}">
        <p14:creationId xmlns:p14="http://schemas.microsoft.com/office/powerpoint/2010/main" val="4224804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EFE58-E068-4C76-9DA1-CD9B3983F25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BFA551-7ED0-431A-BCC5-5D6A65C1F0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AAD5EFD-1BED-46D9-8B7F-5F6D48F53BDA}"/>
              </a:ext>
            </a:extLst>
          </p:cNvPr>
          <p:cNvSpPr>
            <a:spLocks noGrp="1"/>
          </p:cNvSpPr>
          <p:nvPr>
            <p:ph type="dt" sz="half" idx="10"/>
          </p:nvPr>
        </p:nvSpPr>
        <p:spPr/>
        <p:txBody>
          <a:bodyPr/>
          <a:lstStyle/>
          <a:p>
            <a:fld id="{A2E45C47-607E-4BF9-A08D-0AE2C4974878}" type="datetimeFigureOut">
              <a:rPr lang="zh-CN" altLang="en-US" smtClean="0"/>
              <a:t>2022/11/29</a:t>
            </a:fld>
            <a:endParaRPr lang="zh-CN" altLang="en-US"/>
          </a:p>
        </p:txBody>
      </p:sp>
      <p:sp>
        <p:nvSpPr>
          <p:cNvPr id="5" name="页脚占位符 4">
            <a:extLst>
              <a:ext uri="{FF2B5EF4-FFF2-40B4-BE49-F238E27FC236}">
                <a16:creationId xmlns:a16="http://schemas.microsoft.com/office/drawing/2014/main" id="{B724E502-24F4-44DD-BD41-E1A95D3928E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1DA138-890C-4D6C-9D83-F2CAD4E8F17A}"/>
              </a:ext>
            </a:extLst>
          </p:cNvPr>
          <p:cNvSpPr>
            <a:spLocks noGrp="1"/>
          </p:cNvSpPr>
          <p:nvPr>
            <p:ph type="sldNum" sz="quarter" idx="12"/>
          </p:nvPr>
        </p:nvSpPr>
        <p:spPr/>
        <p:txBody>
          <a:bodyPr/>
          <a:lstStyle/>
          <a:p>
            <a:fld id="{EA65A304-05D7-4A91-9B71-DE3E56AEBDF6}" type="slidenum">
              <a:rPr lang="zh-CN" altLang="en-US" smtClean="0"/>
              <a:t>‹#›</a:t>
            </a:fld>
            <a:endParaRPr lang="zh-CN" altLang="en-US"/>
          </a:p>
        </p:txBody>
      </p:sp>
    </p:spTree>
    <p:extLst>
      <p:ext uri="{BB962C8B-B14F-4D97-AF65-F5344CB8AC3E}">
        <p14:creationId xmlns:p14="http://schemas.microsoft.com/office/powerpoint/2010/main" val="5663989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881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7"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8.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1" y="-3"/>
            <a:ext cx="12191999" cy="6858003"/>
          </a:xfrm>
          <a:prstGeom prst="rect">
            <a:avLst/>
          </a:prstGeom>
        </p:spPr>
      </p:pic>
      <p:sp>
        <p:nvSpPr>
          <p:cNvPr id="79" name="文本框 78">
            <a:extLst>
              <a:ext uri="{FF2B5EF4-FFF2-40B4-BE49-F238E27FC236}">
                <a16:creationId xmlns:a16="http://schemas.microsoft.com/office/drawing/2014/main" id="{9C5270E3-3E44-420F-8BDA-8C6A2F06A8EE}"/>
              </a:ext>
            </a:extLst>
          </p:cNvPr>
          <p:cNvSpPr txBox="1"/>
          <p:nvPr/>
        </p:nvSpPr>
        <p:spPr>
          <a:xfrm>
            <a:off x="1064278" y="1133608"/>
            <a:ext cx="9443874" cy="2147639"/>
          </a:xfrm>
          <a:prstGeom prst="rect">
            <a:avLst/>
          </a:prstGeom>
          <a:noFill/>
          <a:effectLst>
            <a:outerShdw blurRad="127000" dist="76200" dir="2700000" algn="tl" rotWithShape="0">
              <a:srgbClr val="0142BD">
                <a:alpha val="25000"/>
              </a:srgbClr>
            </a:outerShdw>
          </a:effectLst>
        </p:spPr>
        <p:txBody>
          <a:bodyPr wrap="square" rtlCol="0">
            <a:spAutoFit/>
          </a:bodyPr>
          <a:lstStyle/>
          <a:p>
            <a:pPr algn="ctr">
              <a:lnSpc>
                <a:spcPct val="130000"/>
              </a:lnSpc>
            </a:pPr>
            <a:r>
              <a:rPr lang="zh-CN" altLang="en-US" sz="5400" dirty="0">
                <a:gradFill flip="none" rotWithShape="1">
                  <a:gsLst>
                    <a:gs pos="0">
                      <a:schemeClr val="accent2">
                        <a:lumMod val="0"/>
                        <a:lumOff val="100000"/>
                        <a:alpha val="88000"/>
                      </a:schemeClr>
                    </a:gs>
                    <a:gs pos="35000">
                      <a:schemeClr val="accent2">
                        <a:lumMod val="0"/>
                        <a:lumOff val="100000"/>
                        <a:alpha val="86000"/>
                      </a:schemeClr>
                    </a:gs>
                    <a:gs pos="100000">
                      <a:schemeClr val="accent2">
                        <a:lumMod val="100000"/>
                      </a:schemeClr>
                    </a:gs>
                  </a:gsLst>
                  <a:path path="circle">
                    <a:fillToRect r="100000" b="100000"/>
                  </a:path>
                  <a:tileRect l="-100000" t="-100000"/>
                </a:gradFill>
                <a:latin typeface="汉仪综艺体简" panose="02010609000101010101" pitchFamily="49" charset="-122"/>
                <a:ea typeface="汉仪综艺体简" panose="02010609000101010101" pitchFamily="49" charset="-122"/>
              </a:rPr>
              <a:t>基于评论文本情感分析的投资者情绪对股票价格预测研究</a:t>
            </a:r>
          </a:p>
        </p:txBody>
      </p:sp>
      <p:sp>
        <p:nvSpPr>
          <p:cNvPr id="52" name="文本框 51">
            <a:extLst>
              <a:ext uri="{FF2B5EF4-FFF2-40B4-BE49-F238E27FC236}">
                <a16:creationId xmlns:a16="http://schemas.microsoft.com/office/drawing/2014/main" id="{FE18DC5A-4420-4015-BC1A-1F94267B58DF}"/>
              </a:ext>
            </a:extLst>
          </p:cNvPr>
          <p:cNvSpPr txBox="1"/>
          <p:nvPr/>
        </p:nvSpPr>
        <p:spPr>
          <a:xfrm>
            <a:off x="3620655" y="4839532"/>
            <a:ext cx="5111516" cy="523220"/>
          </a:xfrm>
          <a:prstGeom prst="rect">
            <a:avLst/>
          </a:prstGeom>
          <a:noFill/>
        </p:spPr>
        <p:txBody>
          <a:bodyPr wrap="square" rtlCol="0">
            <a:spAutoFit/>
          </a:bodyPr>
          <a:lstStyle/>
          <a:p>
            <a:pPr algn="ctr">
              <a:spcBef>
                <a:spcPts val="600"/>
              </a:spcBef>
              <a:spcAft>
                <a:spcPts val="600"/>
              </a:spcAft>
            </a:pPr>
            <a:r>
              <a:rPr lang="en-US" altLang="zh-CN" sz="2800" dirty="0">
                <a:solidFill>
                  <a:schemeClr val="bg1">
                    <a:lumMod val="95000"/>
                  </a:schemeClr>
                </a:solidFill>
                <a:latin typeface="思源黑体 CN Light" panose="020B0300000000000000" pitchFamily="34" charset="-122"/>
                <a:ea typeface="思源黑体 CN Light" panose="020B0300000000000000" pitchFamily="34" charset="-122"/>
                <a:cs typeface="Arial" panose="020B0604020202020204" pitchFamily="34" charset="0"/>
              </a:rPr>
              <a:t>KK-Kris</a:t>
            </a:r>
            <a:endParaRPr lang="zh-CN" altLang="en-US" sz="2800" dirty="0">
              <a:solidFill>
                <a:schemeClr val="bg1">
                  <a:lumMod val="95000"/>
                </a:schemeClr>
              </a:solidFill>
              <a:latin typeface="思源黑体 CN Light" panose="020B0300000000000000" pitchFamily="34" charset="-122"/>
              <a:ea typeface="思源黑体 CN Light" panose="020B0300000000000000" pitchFamily="34" charset="-122"/>
              <a:cs typeface="Arial" panose="020B0604020202020204" pitchFamily="34" charset="0"/>
            </a:endParaRPr>
          </a:p>
        </p:txBody>
      </p:sp>
      <p:sp>
        <p:nvSpPr>
          <p:cNvPr id="4" name="文本框 3">
            <a:extLst>
              <a:ext uri="{FF2B5EF4-FFF2-40B4-BE49-F238E27FC236}">
                <a16:creationId xmlns:a16="http://schemas.microsoft.com/office/drawing/2014/main" id="{D32D7BB1-A21F-41EF-8876-34510FB45BC6}"/>
              </a:ext>
            </a:extLst>
          </p:cNvPr>
          <p:cNvSpPr txBox="1"/>
          <p:nvPr/>
        </p:nvSpPr>
        <p:spPr>
          <a:xfrm>
            <a:off x="4470100" y="3848169"/>
            <a:ext cx="6355443" cy="338554"/>
          </a:xfrm>
          <a:prstGeom prst="rect">
            <a:avLst/>
          </a:prstGeom>
          <a:noFill/>
          <a:effectLst>
            <a:reflection blurRad="6350" stA="33000" endPos="90000" dir="5400000" sy="-100000" algn="bl" rotWithShape="0"/>
          </a:effectLst>
        </p:spPr>
        <p:txBody>
          <a:bodyPr wrap="square" rtlCol="0">
            <a:spAutoFit/>
          </a:bodyPr>
          <a:lstStyle/>
          <a:p>
            <a:r>
              <a:rPr lang="en-US" altLang="zh-CN" sz="1600" dirty="0">
                <a:solidFill>
                  <a:schemeClr val="bg1">
                    <a:alpha val="61000"/>
                  </a:schemeClr>
                </a:solidFill>
                <a:latin typeface="Arial" panose="020B0604020202020204" pitchFamily="34" charset="0"/>
                <a:cs typeface="Arial" panose="020B0604020202020204" pitchFamily="34" charset="0"/>
              </a:rPr>
              <a:t>——</a:t>
            </a:r>
            <a:r>
              <a:rPr lang="zh-CN" altLang="en-US" sz="1600" dirty="0">
                <a:solidFill>
                  <a:schemeClr val="bg1">
                    <a:alpha val="61000"/>
                  </a:schemeClr>
                </a:solidFill>
                <a:latin typeface="Arial" panose="020B0604020202020204" pitchFamily="34" charset="0"/>
                <a:cs typeface="Arial" panose="020B0604020202020204" pitchFamily="34" charset="0"/>
              </a:rPr>
              <a:t>以君实生物股票为例</a:t>
            </a:r>
          </a:p>
        </p:txBody>
      </p:sp>
      <p:sp>
        <p:nvSpPr>
          <p:cNvPr id="69" name="pulse_121732">
            <a:extLst>
              <a:ext uri="{FF2B5EF4-FFF2-40B4-BE49-F238E27FC236}">
                <a16:creationId xmlns:a16="http://schemas.microsoft.com/office/drawing/2014/main" id="{BC6C8545-313F-4403-A4C1-CB7B2C036123}"/>
              </a:ext>
            </a:extLst>
          </p:cNvPr>
          <p:cNvSpPr/>
          <p:nvPr/>
        </p:nvSpPr>
        <p:spPr>
          <a:xfrm>
            <a:off x="2410955" y="4774940"/>
            <a:ext cx="787807" cy="575785"/>
          </a:xfrm>
          <a:custGeom>
            <a:avLst/>
            <a:gdLst>
              <a:gd name="T0" fmla="*/ 6007 w 6473"/>
              <a:gd name="T1" fmla="*/ 2595 h 6123"/>
              <a:gd name="T2" fmla="*/ 5585 w 6473"/>
              <a:gd name="T3" fmla="*/ 2862 h 6123"/>
              <a:gd name="T4" fmla="*/ 4443 w 6473"/>
              <a:gd name="T5" fmla="*/ 2862 h 6123"/>
              <a:gd name="T6" fmla="*/ 3644 w 6473"/>
              <a:gd name="T7" fmla="*/ 4987 h 6123"/>
              <a:gd name="T8" fmla="*/ 1769 w 6473"/>
              <a:gd name="T9" fmla="*/ 0 h 6123"/>
              <a:gd name="T10" fmla="*/ 693 w 6473"/>
              <a:gd name="T11" fmla="*/ 2862 h 6123"/>
              <a:gd name="T12" fmla="*/ 0 w 6473"/>
              <a:gd name="T13" fmla="*/ 2862 h 6123"/>
              <a:gd name="T14" fmla="*/ 0 w 6473"/>
              <a:gd name="T15" fmla="*/ 3262 h 6123"/>
              <a:gd name="T16" fmla="*/ 970 w 6473"/>
              <a:gd name="T17" fmla="*/ 3262 h 6123"/>
              <a:gd name="T18" fmla="*/ 1769 w 6473"/>
              <a:gd name="T19" fmla="*/ 1137 h 6123"/>
              <a:gd name="T20" fmla="*/ 3644 w 6473"/>
              <a:gd name="T21" fmla="*/ 6123 h 6123"/>
              <a:gd name="T22" fmla="*/ 4720 w 6473"/>
              <a:gd name="T23" fmla="*/ 3262 h 6123"/>
              <a:gd name="T24" fmla="*/ 5585 w 6473"/>
              <a:gd name="T25" fmla="*/ 3262 h 6123"/>
              <a:gd name="T26" fmla="*/ 6007 w 6473"/>
              <a:gd name="T27" fmla="*/ 3528 h 6123"/>
              <a:gd name="T28" fmla="*/ 6473 w 6473"/>
              <a:gd name="T29" fmla="*/ 3062 h 6123"/>
              <a:gd name="T30" fmla="*/ 6007 w 6473"/>
              <a:gd name="T31" fmla="*/ 2595 h 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73" h="6123">
                <a:moveTo>
                  <a:pt x="6007" y="2595"/>
                </a:moveTo>
                <a:cubicBezTo>
                  <a:pt x="5821" y="2595"/>
                  <a:pt x="5660" y="2704"/>
                  <a:pt x="5585" y="2862"/>
                </a:cubicBezTo>
                <a:lnTo>
                  <a:pt x="4443" y="2862"/>
                </a:lnTo>
                <a:lnTo>
                  <a:pt x="3644" y="4987"/>
                </a:lnTo>
                <a:lnTo>
                  <a:pt x="1769" y="0"/>
                </a:lnTo>
                <a:lnTo>
                  <a:pt x="693" y="2862"/>
                </a:lnTo>
                <a:lnTo>
                  <a:pt x="0" y="2862"/>
                </a:lnTo>
                <a:lnTo>
                  <a:pt x="0" y="3262"/>
                </a:lnTo>
                <a:lnTo>
                  <a:pt x="970" y="3262"/>
                </a:lnTo>
                <a:lnTo>
                  <a:pt x="1769" y="1137"/>
                </a:lnTo>
                <a:lnTo>
                  <a:pt x="3644" y="6123"/>
                </a:lnTo>
                <a:lnTo>
                  <a:pt x="4720" y="3262"/>
                </a:lnTo>
                <a:lnTo>
                  <a:pt x="5585" y="3262"/>
                </a:lnTo>
                <a:cubicBezTo>
                  <a:pt x="5660" y="3419"/>
                  <a:pt x="5821" y="3528"/>
                  <a:pt x="6007" y="3528"/>
                </a:cubicBezTo>
                <a:cubicBezTo>
                  <a:pt x="6264" y="3528"/>
                  <a:pt x="6473" y="3319"/>
                  <a:pt x="6473" y="3062"/>
                </a:cubicBezTo>
                <a:cubicBezTo>
                  <a:pt x="6473" y="2804"/>
                  <a:pt x="6264" y="2595"/>
                  <a:pt x="6007" y="25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文本框 74">
            <a:extLst>
              <a:ext uri="{FF2B5EF4-FFF2-40B4-BE49-F238E27FC236}">
                <a16:creationId xmlns:a16="http://schemas.microsoft.com/office/drawing/2014/main" id="{5074F6A8-B493-4E70-9E93-FFD95DF4D2D1}"/>
              </a:ext>
            </a:extLst>
          </p:cNvPr>
          <p:cNvSpPr txBox="1"/>
          <p:nvPr/>
        </p:nvSpPr>
        <p:spPr>
          <a:xfrm>
            <a:off x="7952912" y="3878946"/>
            <a:ext cx="1550361" cy="307777"/>
          </a:xfrm>
          <a:prstGeom prst="rect">
            <a:avLst/>
          </a:prstGeom>
          <a:noFill/>
        </p:spPr>
        <p:txBody>
          <a:bodyPr wrap="square" rtlCol="0">
            <a:spAutoFit/>
          </a:bodyPr>
          <a:lstStyle/>
          <a:p>
            <a:pPr algn="r"/>
            <a:r>
              <a:rPr lang="en-US" altLang="zh-CN" sz="1400" dirty="0">
                <a:solidFill>
                  <a:schemeClr val="bg1">
                    <a:lumMod val="95000"/>
                    <a:alpha val="37000"/>
                  </a:schemeClr>
                </a:solidFill>
                <a:latin typeface="思源黑体 CN Light" panose="020B0300000000000000" pitchFamily="34" charset="-122"/>
                <a:ea typeface="思源黑体 CN Light" panose="020B0300000000000000" pitchFamily="34" charset="-122"/>
              </a:rPr>
              <a:t>2022-09-18</a:t>
            </a:r>
            <a:endParaRPr lang="zh-CN" altLang="en-US" sz="1400" dirty="0">
              <a:solidFill>
                <a:schemeClr val="bg1">
                  <a:lumMod val="95000"/>
                  <a:alpha val="37000"/>
                </a:schemeClr>
              </a:solidFill>
              <a:latin typeface="思源黑体 CN Light" panose="020B0300000000000000" pitchFamily="34" charset="-122"/>
              <a:ea typeface="思源黑体 CN Light" panose="020B0300000000000000" pitchFamily="34" charset="-122"/>
            </a:endParaRPr>
          </a:p>
        </p:txBody>
      </p:sp>
      <p:grpSp>
        <p:nvGrpSpPr>
          <p:cNvPr id="96" name="Group 88">
            <a:extLst>
              <a:ext uri="{FF2B5EF4-FFF2-40B4-BE49-F238E27FC236}">
                <a16:creationId xmlns:a16="http://schemas.microsoft.com/office/drawing/2014/main" id="{288B71DE-FEBE-498A-8948-4495C21A8411}"/>
              </a:ext>
            </a:extLst>
          </p:cNvPr>
          <p:cNvGrpSpPr/>
          <p:nvPr/>
        </p:nvGrpSpPr>
        <p:grpSpPr>
          <a:xfrm rot="2069649">
            <a:off x="-463931" y="-2411264"/>
            <a:ext cx="4367189" cy="8018419"/>
            <a:chOff x="5971510" y="-16331"/>
            <a:chExt cx="3197184" cy="5870215"/>
          </a:xfrm>
          <a:noFill/>
        </p:grpSpPr>
        <p:sp>
          <p:nvSpPr>
            <p:cNvPr id="97" name="弧形 89">
              <a:extLst>
                <a:ext uri="{FF2B5EF4-FFF2-40B4-BE49-F238E27FC236}">
                  <a16:creationId xmlns:a16="http://schemas.microsoft.com/office/drawing/2014/main" id="{ECA00E39-8C93-4187-B5CE-E079A53AFBBD}"/>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弧形 90">
              <a:extLst>
                <a:ext uri="{FF2B5EF4-FFF2-40B4-BE49-F238E27FC236}">
                  <a16:creationId xmlns:a16="http://schemas.microsoft.com/office/drawing/2014/main" id="{F9BB5A02-88BC-47A8-A675-3AD4673751D5}"/>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弧形 91">
              <a:extLst>
                <a:ext uri="{FF2B5EF4-FFF2-40B4-BE49-F238E27FC236}">
                  <a16:creationId xmlns:a16="http://schemas.microsoft.com/office/drawing/2014/main" id="{A2EE9D80-0646-4E11-8153-417AE504E308}"/>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100" name="弧形 92">
              <a:extLst>
                <a:ext uri="{FF2B5EF4-FFF2-40B4-BE49-F238E27FC236}">
                  <a16:creationId xmlns:a16="http://schemas.microsoft.com/office/drawing/2014/main" id="{A94DB2E3-EFB5-4FD1-9765-8324ADAF4E8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弧形 93">
              <a:extLst>
                <a:ext uri="{FF2B5EF4-FFF2-40B4-BE49-F238E27FC236}">
                  <a16:creationId xmlns:a16="http://schemas.microsoft.com/office/drawing/2014/main" id="{AD7FF6AD-3284-4005-BBEE-459A6D8EA228}"/>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弧形 94">
              <a:extLst>
                <a:ext uri="{FF2B5EF4-FFF2-40B4-BE49-F238E27FC236}">
                  <a16:creationId xmlns:a16="http://schemas.microsoft.com/office/drawing/2014/main" id="{30C903C9-F687-4A48-81CF-464AA404E41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
        <p:nvSpPr>
          <p:cNvPr id="113" name="矩形 112">
            <a:extLst>
              <a:ext uri="{FF2B5EF4-FFF2-40B4-BE49-F238E27FC236}">
                <a16:creationId xmlns:a16="http://schemas.microsoft.com/office/drawing/2014/main" id="{FB1AAE89-4ADC-4C18-A191-F1D7E52A55E1}"/>
              </a:ext>
            </a:extLst>
          </p:cNvPr>
          <p:cNvSpPr/>
          <p:nvPr/>
        </p:nvSpPr>
        <p:spPr>
          <a:xfrm flipV="1">
            <a:off x="8782404" y="3545402"/>
            <a:ext cx="2864091" cy="45719"/>
          </a:xfrm>
          <a:prstGeom prst="rect">
            <a:avLst/>
          </a:prstGeom>
          <a:gradFill flip="none" rotWithShape="1">
            <a:gsLst>
              <a:gs pos="0">
                <a:schemeClr val="accent3">
                  <a:lumMod val="0"/>
                  <a:lumOff val="100000"/>
                  <a:alpha val="0"/>
                </a:schemeClr>
              </a:gs>
              <a:gs pos="100000">
                <a:schemeClr val="bg1">
                  <a:alpha val="44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4842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7E03DF83-CF0B-4A99-B21E-1610AF4F00E9}"/>
              </a:ext>
            </a:extLst>
          </p:cNvPr>
          <p:cNvSpPr>
            <a:spLocks noGrp="1"/>
          </p:cNvSpPr>
          <p:nvPr>
            <p:ph type="title"/>
          </p:nvPr>
        </p:nvSpPr>
        <p:spPr/>
        <p:txBody>
          <a:bodyPr/>
          <a:lstStyle/>
          <a:p>
            <a:r>
              <a:rPr lang="zh-CN" altLang="en-US" dirty="0"/>
              <a:t>原理类</a:t>
            </a:r>
          </a:p>
        </p:txBody>
      </p:sp>
      <p:sp>
        <p:nvSpPr>
          <p:cNvPr id="20" name="文本框 19">
            <a:extLst>
              <a:ext uri="{FF2B5EF4-FFF2-40B4-BE49-F238E27FC236}">
                <a16:creationId xmlns:a16="http://schemas.microsoft.com/office/drawing/2014/main" id="{CB36F0CC-6D4B-EEFA-0566-64C04730C8D4}"/>
              </a:ext>
            </a:extLst>
          </p:cNvPr>
          <p:cNvSpPr txBox="1"/>
          <p:nvPr/>
        </p:nvSpPr>
        <p:spPr>
          <a:xfrm>
            <a:off x="5108283" y="4306306"/>
            <a:ext cx="6275113" cy="1569660"/>
          </a:xfrm>
          <a:prstGeom prst="rect">
            <a:avLst/>
          </a:prstGeom>
          <a:noFill/>
        </p:spPr>
        <p:txBody>
          <a:bodyPr wrap="square">
            <a:spAutoFit/>
          </a:bodyPr>
          <a:lstStyle/>
          <a:p>
            <a:pPr indent="266700"/>
            <a:r>
              <a:rPr lang="en-US" altLang="zh-CN" sz="1600" b="1" kern="100" dirty="0" err="1">
                <a:latin typeface="等线" panose="02010600030101010101" pitchFamily="2" charset="-122"/>
                <a:ea typeface="等线" panose="02010600030101010101" pitchFamily="2" charset="-122"/>
                <a:cs typeface="Times New Roman" panose="02020603050405020304" pitchFamily="18" charset="0"/>
              </a:rPr>
              <a:t>SnowNLP</a:t>
            </a:r>
            <a:r>
              <a:rPr lang="zh-CN" altLang="en-US" sz="1600" b="1" kern="100" dirty="0">
                <a:latin typeface="等线" panose="02010600030101010101" pitchFamily="2" charset="-122"/>
                <a:ea typeface="等线" panose="02010600030101010101" pitchFamily="2" charset="-122"/>
                <a:cs typeface="Times New Roman" panose="02020603050405020304" pitchFamily="18" charset="0"/>
              </a:rPr>
              <a:t>是一个基于语料库的方式，利用相关领域的大量语料和相关度的计算规则，结合机器学习的方法，自动统计情感词的情感极性，自动构建情感词典。官方指出电商评论的准确率较高，其实是因为它的语料库主要是电商评论数据。</a:t>
            </a:r>
            <a:endParaRPr lang="en-US" altLang="zh-CN" sz="1600" b="1" kern="100" dirty="0">
              <a:latin typeface="等线" panose="02010600030101010101" pitchFamily="2" charset="-122"/>
              <a:ea typeface="等线" panose="02010600030101010101" pitchFamily="2" charset="-122"/>
              <a:cs typeface="Times New Roman" panose="02020603050405020304" pitchFamily="18" charset="0"/>
            </a:endParaRPr>
          </a:p>
          <a:p>
            <a:pPr indent="266700"/>
            <a:r>
              <a:rPr lang="zh-CN" altLang="en-US" sz="1600" b="1" kern="100" dirty="0">
                <a:latin typeface="等线" panose="02010600030101010101" pitchFamily="2" charset="-122"/>
                <a:ea typeface="等线" panose="02010600030101010101" pitchFamily="2" charset="-122"/>
                <a:cs typeface="Times New Roman" panose="02020603050405020304" pitchFamily="18" charset="0"/>
              </a:rPr>
              <a:t>因此，我们在本文中修改了原有语料库，重新训练模型以达到对股票评论也有较好的训练结果。</a:t>
            </a:r>
            <a:endParaRPr lang="en-US"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21" name="组合 20">
            <a:extLst>
              <a:ext uri="{FF2B5EF4-FFF2-40B4-BE49-F238E27FC236}">
                <a16:creationId xmlns:a16="http://schemas.microsoft.com/office/drawing/2014/main" id="{6E592D95-9A35-A30A-42BE-F391F1C0A42D}"/>
              </a:ext>
            </a:extLst>
          </p:cNvPr>
          <p:cNvGrpSpPr/>
          <p:nvPr/>
        </p:nvGrpSpPr>
        <p:grpSpPr>
          <a:xfrm>
            <a:off x="6897099" y="2522764"/>
            <a:ext cx="2697480" cy="307777"/>
            <a:chOff x="302533" y="1712233"/>
            <a:chExt cx="2697480" cy="307777"/>
          </a:xfrm>
        </p:grpSpPr>
        <p:sp>
          <p:nvSpPr>
            <p:cNvPr id="22" name="矩形: 圆角 21">
              <a:extLst>
                <a:ext uri="{FF2B5EF4-FFF2-40B4-BE49-F238E27FC236}">
                  <a16:creationId xmlns:a16="http://schemas.microsoft.com/office/drawing/2014/main" id="{698B779B-CDAC-EEA8-AB16-8CFA9E871E8B}"/>
                </a:ext>
              </a:extLst>
            </p:cNvPr>
            <p:cNvSpPr/>
            <p:nvPr/>
          </p:nvSpPr>
          <p:spPr>
            <a:xfrm>
              <a:off x="302533" y="1712233"/>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5FA7451-7EC2-2D89-FEBB-8BAD496AAED8}"/>
                </a:ext>
              </a:extLst>
            </p:cNvPr>
            <p:cNvSpPr txBox="1"/>
            <p:nvPr/>
          </p:nvSpPr>
          <p:spPr>
            <a:xfrm flipH="1">
              <a:off x="900162" y="1712233"/>
              <a:ext cx="1502223" cy="307777"/>
            </a:xfrm>
            <a:prstGeom prst="rect">
              <a:avLst/>
            </a:prstGeom>
            <a:noFill/>
          </p:spPr>
          <p:txBody>
            <a:bodyPr wrap="square" rtlCol="0">
              <a:spAutoFit/>
            </a:bodyPr>
            <a:lstStyle/>
            <a:p>
              <a:pPr algn="ctr"/>
              <a:r>
                <a:rPr lang="en-US" altLang="zh-CN" sz="1400" b="1" dirty="0" err="1">
                  <a:solidFill>
                    <a:schemeClr val="bg1"/>
                  </a:solidFill>
                </a:rPr>
                <a:t>SnowNLP</a:t>
              </a:r>
              <a:endParaRPr lang="en-US" altLang="zh-CN" sz="1400" b="1" dirty="0">
                <a:solidFill>
                  <a:schemeClr val="bg1"/>
                </a:solidFill>
              </a:endParaRPr>
            </a:p>
          </p:txBody>
        </p:sp>
      </p:grpSp>
      <p:pic>
        <p:nvPicPr>
          <p:cNvPr id="3" name="图片 2">
            <a:extLst>
              <a:ext uri="{FF2B5EF4-FFF2-40B4-BE49-F238E27FC236}">
                <a16:creationId xmlns:a16="http://schemas.microsoft.com/office/drawing/2014/main" id="{1828F417-4E05-C3C7-E1DB-BEBA16CD8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10" y="1758613"/>
            <a:ext cx="4355615" cy="445212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65308C7-4DF7-9469-5560-38C6AF3614AC}"/>
                  </a:ext>
                </a:extLst>
              </p:cNvPr>
              <p:cNvSpPr txBox="1"/>
              <p:nvPr/>
            </p:nvSpPr>
            <p:spPr>
              <a:xfrm>
                <a:off x="3366366" y="3128923"/>
                <a:ext cx="9220200" cy="915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kern="100" smtClean="0">
                          <a:effectLst/>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d>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 </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exp</m:t>
                          </m:r>
                          <m: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2</m:t>
                                          </m:r>
                                        </m:sub>
                                      </m:sSub>
                                    </m:e>
                                  </m:d>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2</m:t>
                                          </m:r>
                                        </m:sub>
                                      </m:sSub>
                                    </m:e>
                                  </m:d>
                                </m:e>
                              </m:d>
                            </m:e>
                          </m:func>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effectLst/>
                                  <a:latin typeface="Cambria Math" panose="02040503050406030204" pitchFamily="18" charset="0"/>
                                  <a:ea typeface="等线" panose="02010600030101010101" pitchFamily="2" charset="-122"/>
                                  <a:cs typeface="Times New Roman" panose="02020603050405020304" pitchFamily="18" charset="0"/>
                                </a:rPr>
                                <m:t>log</m:t>
                              </m:r>
                            </m:fName>
                            <m:e>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Sub>
                                    </m:e>
                                  </m:d>
                                </m:e>
                              </m:d>
                            </m:e>
                          </m:func>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4" name="文本框 3">
                <a:extLst>
                  <a:ext uri="{FF2B5EF4-FFF2-40B4-BE49-F238E27FC236}">
                    <a16:creationId xmlns:a16="http://schemas.microsoft.com/office/drawing/2014/main" id="{B65308C7-4DF7-9469-5560-38C6AF3614AC}"/>
                  </a:ext>
                </a:extLst>
              </p:cNvPr>
              <p:cNvSpPr txBox="1">
                <a:spLocks noRot="1" noChangeAspect="1" noMove="1" noResize="1" noEditPoints="1" noAdjustHandles="1" noChangeArrowheads="1" noChangeShapeType="1" noTextEdit="1"/>
              </p:cNvSpPr>
              <p:nvPr/>
            </p:nvSpPr>
            <p:spPr>
              <a:xfrm>
                <a:off x="3366366" y="3128923"/>
                <a:ext cx="9220200" cy="91505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82492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7E03DF83-CF0B-4A99-B21E-1610AF4F00E9}"/>
              </a:ext>
            </a:extLst>
          </p:cNvPr>
          <p:cNvSpPr>
            <a:spLocks noGrp="1"/>
          </p:cNvSpPr>
          <p:nvPr>
            <p:ph type="title"/>
          </p:nvPr>
        </p:nvSpPr>
        <p:spPr/>
        <p:txBody>
          <a:bodyPr/>
          <a:lstStyle/>
          <a:p>
            <a:r>
              <a:rPr lang="zh-CN" altLang="en-US" dirty="0"/>
              <a:t>原理类</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DCAE26-ECEA-E26D-C63F-EC4A7156D91A}"/>
                  </a:ext>
                </a:extLst>
              </p:cNvPr>
              <p:cNvSpPr txBox="1"/>
              <p:nvPr/>
            </p:nvSpPr>
            <p:spPr>
              <a:xfrm>
                <a:off x="6056072" y="4766820"/>
                <a:ext cx="5167660" cy="1343766"/>
              </a:xfrm>
              <a:prstGeom prst="rect">
                <a:avLst/>
              </a:prstGeom>
              <a:noFill/>
            </p:spPr>
            <p:txBody>
              <a:bodyPr wrap="square">
                <a:spAutoFit/>
              </a:bodyPr>
              <a:lstStyle>
                <a:defPPr>
                  <a:defRPr lang="zh-CN"/>
                </a:defPPr>
                <a:lvl1pPr>
                  <a:lnSpc>
                    <a:spcPct val="130000"/>
                  </a:lnSpc>
                  <a:spcBef>
                    <a:spcPts val="600"/>
                  </a:spcBef>
                  <a:spcAft>
                    <a:spcPts val="600"/>
                  </a:spcAft>
                  <a:defRPr sz="1200">
                    <a:latin typeface="+mn-ea"/>
                  </a:defRPr>
                </a:lvl1pPr>
              </a:lstStyle>
              <a:p>
                <a:pPr indent="266700" algn="ct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indent="266700" algn="ct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SVM</a:t>
                </a:r>
                <a:r>
                  <a:rPr lang="zh-CN" altLang="zh-CN" sz="1400" b="1" kern="100" dirty="0">
                    <a:latin typeface="等线" panose="02010600030101010101" pitchFamily="2" charset="-122"/>
                    <a:ea typeface="等线" panose="02010600030101010101" pitchFamily="2" charset="-122"/>
                    <a:cs typeface="Times New Roman" panose="02020603050405020304" pitchFamily="18" charset="0"/>
                  </a:rPr>
                  <a:t>是一</a:t>
                </a:r>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种二分类模型，它的基本模型是定义在特征空间上的间隔最大的线性分类器，利用间隔最大化求最优分离超平面。</a:t>
                </a:r>
                <a14:m>
                  <m:oMath xmlns:m="http://schemas.openxmlformats.org/officeDocument/2006/math">
                    <m:r>
                      <a:rPr lang="en-US" altLang="zh-CN" sz="1400" b="1" i="0" kern="100" smtClean="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𝒘</m:t>
                        </m:r>
                      </m:e>
                      <m:sup>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sSup>
                      <m:sSup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𝒃</m:t>
                        </m:r>
                      </m:e>
                      <m:sup>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m:t>
                        </m:r>
                      </m:sup>
                    </m:sSup>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𝟎</m:t>
                    </m:r>
                  </m:oMath>
                </a14:m>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0DDCAE26-ECEA-E26D-C63F-EC4A7156D91A}"/>
                  </a:ext>
                </a:extLst>
              </p:cNvPr>
              <p:cNvSpPr txBox="1">
                <a:spLocks noRot="1" noChangeAspect="1" noMove="1" noResize="1" noEditPoints="1" noAdjustHandles="1" noChangeArrowheads="1" noChangeShapeType="1" noTextEdit="1"/>
              </p:cNvSpPr>
              <p:nvPr/>
            </p:nvSpPr>
            <p:spPr>
              <a:xfrm>
                <a:off x="6056072" y="4766820"/>
                <a:ext cx="5167660" cy="1343766"/>
              </a:xfrm>
              <a:prstGeom prst="rect">
                <a:avLst/>
              </a:prstGeom>
              <a:blipFill>
                <a:blip r:embed="rId4"/>
                <a:stretch>
                  <a:fillRect/>
                </a:stretch>
              </a:blipFill>
            </p:spPr>
            <p:txBody>
              <a:bodyPr/>
              <a:lstStyle/>
              <a:p>
                <a:r>
                  <a:rPr lang="zh-CN" altLang="en-US">
                    <a:noFill/>
                  </a:rPr>
                  <a:t> </a:t>
                </a:r>
              </a:p>
            </p:txBody>
          </p:sp>
        </mc:Fallback>
      </mc:AlternateContent>
      <p:pic>
        <p:nvPicPr>
          <p:cNvPr id="4" name="Picture 2">
            <a:extLst>
              <a:ext uri="{FF2B5EF4-FFF2-40B4-BE49-F238E27FC236}">
                <a16:creationId xmlns:a16="http://schemas.microsoft.com/office/drawing/2014/main" id="{5C89E32C-6961-2BFB-D3FA-D1B4191FB9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55" y="3964502"/>
            <a:ext cx="5410200" cy="25431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8362A5C-EC17-7B80-CE66-746F3D719CD5}"/>
              </a:ext>
            </a:extLst>
          </p:cNvPr>
          <p:cNvSpPr txBox="1"/>
          <p:nvPr/>
        </p:nvSpPr>
        <p:spPr>
          <a:xfrm>
            <a:off x="6779473" y="6507677"/>
            <a:ext cx="7304730" cy="253916"/>
          </a:xfrm>
          <a:prstGeom prst="rect">
            <a:avLst/>
          </a:prstGeom>
          <a:noFill/>
        </p:spPr>
        <p:txBody>
          <a:bodyPr wrap="square">
            <a:spAutoFit/>
          </a:bodyPr>
          <a:lstStyle/>
          <a:p>
            <a:pPr indent="266700" algn="just"/>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林榆坚</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 &amp; </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梁宁波</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.(2018).</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以未知对未知—智能安全自我进化</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 </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通信技术</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(08),1949-1955.</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64641700-A16D-F7A6-E76C-DEEA1E764489}"/>
              </a:ext>
            </a:extLst>
          </p:cNvPr>
          <p:cNvSpPr txBox="1"/>
          <p:nvPr/>
        </p:nvSpPr>
        <p:spPr>
          <a:xfrm>
            <a:off x="196810" y="1728112"/>
            <a:ext cx="8730425" cy="646331"/>
          </a:xfrm>
          <a:prstGeom prst="rect">
            <a:avLst/>
          </a:prstGeom>
          <a:noFill/>
        </p:spPr>
        <p:txBody>
          <a:bodyPr wrap="square">
            <a:spAutoFit/>
          </a:bodyPr>
          <a:lstStyle/>
          <a:p>
            <a:pPr>
              <a:lnSpc>
                <a:spcPct val="90000"/>
              </a:lnSpc>
              <a:spcBef>
                <a:spcPct val="0"/>
              </a:spcBef>
            </a:pPr>
            <a:r>
              <a:rPr lang="zh-CN" altLang="zh-CN" sz="2000" dirty="0">
                <a:latin typeface="+mj-lt"/>
                <a:ea typeface="+mj-ea"/>
                <a:cs typeface="+mj-cs"/>
              </a:rPr>
              <a:t>本文选用了三种机器学习模型 </a:t>
            </a:r>
            <a:r>
              <a:rPr lang="en-US" altLang="zh-CN" sz="2000" dirty="0">
                <a:latin typeface="+mj-lt"/>
                <a:ea typeface="+mj-ea"/>
                <a:cs typeface="+mj-cs"/>
              </a:rPr>
              <a:t>SVM</a:t>
            </a:r>
            <a:r>
              <a:rPr lang="zh-CN" altLang="zh-CN" sz="2000" dirty="0">
                <a:latin typeface="+mj-lt"/>
                <a:ea typeface="+mj-ea"/>
                <a:cs typeface="+mj-cs"/>
              </a:rPr>
              <a:t>， </a:t>
            </a:r>
            <a:r>
              <a:rPr lang="en-US" altLang="zh-CN" sz="2000" dirty="0">
                <a:latin typeface="+mj-lt"/>
                <a:ea typeface="+mj-ea"/>
                <a:cs typeface="+mj-cs"/>
              </a:rPr>
              <a:t>RNN,  LSTM</a:t>
            </a:r>
            <a:r>
              <a:rPr lang="zh-CN" altLang="zh-CN" sz="2000" dirty="0">
                <a:latin typeface="+mj-lt"/>
                <a:ea typeface="+mj-ea"/>
                <a:cs typeface="+mj-cs"/>
              </a:rPr>
              <a:t>来判断在加入投资者情绪分析之后股票价格预测较之于技术性指标对同一只股票的预测有何种变化。</a:t>
            </a:r>
          </a:p>
        </p:txBody>
      </p:sp>
      <p:pic>
        <p:nvPicPr>
          <p:cNvPr id="16" name="图片 15">
            <a:extLst>
              <a:ext uri="{FF2B5EF4-FFF2-40B4-BE49-F238E27FC236}">
                <a16:creationId xmlns:a16="http://schemas.microsoft.com/office/drawing/2014/main" id="{D9FCF582-6567-8B78-B5D4-1A9EC50B2E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2067" y="-45168"/>
            <a:ext cx="2495278" cy="2495278"/>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6CAB6D-6C9E-53A9-4181-DF19222C9F45}"/>
                  </a:ext>
                </a:extLst>
              </p:cNvPr>
              <p:cNvSpPr txBox="1"/>
              <p:nvPr/>
            </p:nvSpPr>
            <p:spPr>
              <a:xfrm>
                <a:off x="-242677" y="2730875"/>
                <a:ext cx="7905022" cy="1105431"/>
              </a:xfrm>
              <a:prstGeom prst="rect">
                <a:avLst/>
              </a:prstGeom>
              <a:noFill/>
            </p:spPr>
            <p:txBody>
              <a:bodyPr wrap="square">
                <a:spAutoFit/>
              </a:bodyPr>
              <a:lstStyle/>
              <a:p>
                <a:pPr indent="1016000"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𝑠𝑡𝑑</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𝑎𝑥𝑖𝑠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max</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𝑎𝑥𝑖𝑠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e>
                              </m:d>
                            </m:e>
                          </m:func>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min</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𝑎𝑥𝑖𝑠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e>
                              </m:d>
                            </m:e>
                          </m:func>
                        </m:den>
                      </m:f>
                    </m:oMath>
                  </m:oMathPara>
                </a14:m>
                <a:endParaRPr lang="en-US"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1016000" algn="just"/>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06400" algn="dist"/>
                <a14:m>
                  <m:oMathPara xmlns:m="http://schemas.openxmlformats.org/officeDocument/2006/math">
                    <m:oMathParaPr>
                      <m:jc m:val="center"/>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𝑠𝑐𝑎𝑙𝑒𝑑</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𝑠𝑡𝑑</m:t>
                          </m:r>
                        </m:sub>
                      </m:sSub>
                      <m:r>
                        <a:rPr lang="en-US" altLang="zh-CN" sz="1800" i="1" kern="100">
                          <a:effectLst/>
                          <a:latin typeface="Cambria Math" panose="02040503050406030204" pitchFamily="18" charset="0"/>
                          <a:ea typeface="MS Mincho" panose="02020609040205080304" pitchFamily="49" charset="-128"/>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max</m:t>
                              </m:r>
                            </m:fNa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𝑚𝑖𝑛</m:t>
                              </m:r>
                            </m:e>
                          </m:func>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𝑚𝑖𝑛</m:t>
                      </m:r>
                    </m:oMath>
                  </m:oMathPara>
                </a14:m>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456CAB6D-6C9E-53A9-4181-DF19222C9F45}"/>
                  </a:ext>
                </a:extLst>
              </p:cNvPr>
              <p:cNvSpPr txBox="1">
                <a:spLocks noRot="1" noChangeAspect="1" noMove="1" noResize="1" noEditPoints="1" noAdjustHandles="1" noChangeArrowheads="1" noChangeShapeType="1" noTextEdit="1"/>
              </p:cNvSpPr>
              <p:nvPr/>
            </p:nvSpPr>
            <p:spPr>
              <a:xfrm>
                <a:off x="-242677" y="2730875"/>
                <a:ext cx="7905022" cy="1105431"/>
              </a:xfrm>
              <a:prstGeom prst="rect">
                <a:avLst/>
              </a:prstGeom>
              <a:blipFill>
                <a:blip r:embed="rId7"/>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CB36F0CC-6D4B-EEFA-0566-64C04730C8D4}"/>
              </a:ext>
            </a:extLst>
          </p:cNvPr>
          <p:cNvSpPr txBox="1"/>
          <p:nvPr/>
        </p:nvSpPr>
        <p:spPr>
          <a:xfrm>
            <a:off x="5964497" y="3147807"/>
            <a:ext cx="7905022" cy="523220"/>
          </a:xfrm>
          <a:prstGeom prst="rect">
            <a:avLst/>
          </a:prstGeom>
          <a:noFill/>
        </p:spPr>
        <p:txBody>
          <a:bodyPr wrap="square">
            <a:spAutoFit/>
          </a:bodyPr>
          <a:lstStyle/>
          <a:p>
            <a:pPr indent="266700"/>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indent="266700"/>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数据归一化，将数据映射到某一区间中（如</a:t>
            </a:r>
            <a:r>
              <a:rPr lang="en-US" altLang="zh-CN" sz="1400" b="1" kern="100" dirty="0">
                <a:latin typeface="等线" panose="02010600030101010101" pitchFamily="2" charset="-122"/>
                <a:ea typeface="等线" panose="02010600030101010101" pitchFamily="2" charset="-122"/>
                <a:cs typeface="Times New Roman" panose="02020603050405020304" pitchFamily="18" charset="0"/>
              </a:rPr>
              <a:t>[0, 1]</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21" name="组合 20">
            <a:extLst>
              <a:ext uri="{FF2B5EF4-FFF2-40B4-BE49-F238E27FC236}">
                <a16:creationId xmlns:a16="http://schemas.microsoft.com/office/drawing/2014/main" id="{6E592D95-9A35-A30A-42BE-F391F1C0A42D}"/>
              </a:ext>
            </a:extLst>
          </p:cNvPr>
          <p:cNvGrpSpPr/>
          <p:nvPr/>
        </p:nvGrpSpPr>
        <p:grpSpPr>
          <a:xfrm>
            <a:off x="6056072" y="2593492"/>
            <a:ext cx="2697480" cy="307777"/>
            <a:chOff x="302533" y="1712233"/>
            <a:chExt cx="2697480" cy="307777"/>
          </a:xfrm>
        </p:grpSpPr>
        <p:sp>
          <p:nvSpPr>
            <p:cNvPr id="22" name="矩形: 圆角 21">
              <a:extLst>
                <a:ext uri="{FF2B5EF4-FFF2-40B4-BE49-F238E27FC236}">
                  <a16:creationId xmlns:a16="http://schemas.microsoft.com/office/drawing/2014/main" id="{698B779B-CDAC-EEA8-AB16-8CFA9E871E8B}"/>
                </a:ext>
              </a:extLst>
            </p:cNvPr>
            <p:cNvSpPr/>
            <p:nvPr/>
          </p:nvSpPr>
          <p:spPr>
            <a:xfrm>
              <a:off x="302533" y="1712233"/>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5FA7451-7EC2-2D89-FEBB-8BAD496AAED8}"/>
                </a:ext>
              </a:extLst>
            </p:cNvPr>
            <p:cNvSpPr txBox="1"/>
            <p:nvPr/>
          </p:nvSpPr>
          <p:spPr>
            <a:xfrm flipH="1">
              <a:off x="900162" y="1712233"/>
              <a:ext cx="1502223" cy="307777"/>
            </a:xfrm>
            <a:prstGeom prst="rect">
              <a:avLst/>
            </a:prstGeom>
            <a:noFill/>
          </p:spPr>
          <p:txBody>
            <a:bodyPr wrap="square" rtlCol="0">
              <a:spAutoFit/>
            </a:bodyPr>
            <a:lstStyle/>
            <a:p>
              <a:pPr algn="ctr"/>
              <a:r>
                <a:rPr lang="en-US" altLang="zh-CN" sz="1400" b="1" dirty="0" err="1">
                  <a:solidFill>
                    <a:schemeClr val="bg1"/>
                  </a:solidFill>
                </a:rPr>
                <a:t>MinMaxScaler</a:t>
              </a:r>
              <a:endParaRPr lang="en-US" altLang="zh-CN" sz="1400" b="1" dirty="0">
                <a:solidFill>
                  <a:schemeClr val="bg1"/>
                </a:solidFill>
              </a:endParaRPr>
            </a:p>
          </p:txBody>
        </p:sp>
      </p:grpSp>
      <p:grpSp>
        <p:nvGrpSpPr>
          <p:cNvPr id="24" name="组合 23">
            <a:extLst>
              <a:ext uri="{FF2B5EF4-FFF2-40B4-BE49-F238E27FC236}">
                <a16:creationId xmlns:a16="http://schemas.microsoft.com/office/drawing/2014/main" id="{115881CD-72D7-405D-083C-7754063ECC6B}"/>
              </a:ext>
            </a:extLst>
          </p:cNvPr>
          <p:cNvGrpSpPr/>
          <p:nvPr/>
        </p:nvGrpSpPr>
        <p:grpSpPr>
          <a:xfrm>
            <a:off x="6096000" y="4609670"/>
            <a:ext cx="2697480" cy="307777"/>
            <a:chOff x="222452" y="2254369"/>
            <a:chExt cx="2697480" cy="307777"/>
          </a:xfrm>
        </p:grpSpPr>
        <p:sp>
          <p:nvSpPr>
            <p:cNvPr id="25" name="矩形: 圆角 24">
              <a:extLst>
                <a:ext uri="{FF2B5EF4-FFF2-40B4-BE49-F238E27FC236}">
                  <a16:creationId xmlns:a16="http://schemas.microsoft.com/office/drawing/2014/main" id="{E18425A6-2FAC-3E6A-BD38-3319C61FC71E}"/>
                </a:ext>
              </a:extLst>
            </p:cNvPr>
            <p:cNvSpPr/>
            <p:nvPr/>
          </p:nvSpPr>
          <p:spPr>
            <a:xfrm>
              <a:off x="222452" y="2254369"/>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6322B8C-1373-7763-84A5-2BB2D381006B}"/>
                </a:ext>
              </a:extLst>
            </p:cNvPr>
            <p:cNvSpPr txBox="1"/>
            <p:nvPr/>
          </p:nvSpPr>
          <p:spPr>
            <a:xfrm flipH="1">
              <a:off x="820080" y="2254369"/>
              <a:ext cx="1502223" cy="307777"/>
            </a:xfrm>
            <a:prstGeom prst="rect">
              <a:avLst/>
            </a:prstGeom>
            <a:noFill/>
          </p:spPr>
          <p:txBody>
            <a:bodyPr wrap="square" rtlCol="0">
              <a:spAutoFit/>
            </a:bodyPr>
            <a:lstStyle/>
            <a:p>
              <a:pPr algn="ctr"/>
              <a:r>
                <a:rPr lang="en-US" altLang="zh-CN" sz="1400" b="1" dirty="0">
                  <a:solidFill>
                    <a:schemeClr val="bg1"/>
                  </a:solidFill>
                </a:rPr>
                <a:t>SVM</a:t>
              </a:r>
            </a:p>
          </p:txBody>
        </p:sp>
      </p:grpSp>
    </p:spTree>
    <p:extLst>
      <p:ext uri="{BB962C8B-B14F-4D97-AF65-F5344CB8AC3E}">
        <p14:creationId xmlns:p14="http://schemas.microsoft.com/office/powerpoint/2010/main" val="119996549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在这里插入图片描述">
            <a:extLst>
              <a:ext uri="{FF2B5EF4-FFF2-40B4-BE49-F238E27FC236}">
                <a16:creationId xmlns:a16="http://schemas.microsoft.com/office/drawing/2014/main" id="{3DA93AC0-40E4-4A10-57A7-E8D30D083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1" y="1776415"/>
            <a:ext cx="5324454" cy="1992867"/>
          </a:xfrm>
          <a:prstGeom prst="rect">
            <a:avLst/>
          </a:prstGeom>
          <a:noFill/>
          <a:extLst>
            <a:ext uri="{909E8E84-426E-40DD-AFC4-6F175D3DCCD1}">
              <a14:hiddenFill xmlns:a14="http://schemas.microsoft.com/office/drawing/2010/main">
                <a:solidFill>
                  <a:srgbClr val="FFFFFF"/>
                </a:solidFill>
              </a14:hiddenFill>
            </a:ext>
          </a:extLst>
        </p:spPr>
      </p:pic>
      <p:sp>
        <p:nvSpPr>
          <p:cNvPr id="30" name="标题 29">
            <a:extLst>
              <a:ext uri="{FF2B5EF4-FFF2-40B4-BE49-F238E27FC236}">
                <a16:creationId xmlns:a16="http://schemas.microsoft.com/office/drawing/2014/main" id="{7E03DF83-CF0B-4A99-B21E-1610AF4F00E9}"/>
              </a:ext>
            </a:extLst>
          </p:cNvPr>
          <p:cNvSpPr>
            <a:spLocks noGrp="1"/>
          </p:cNvSpPr>
          <p:nvPr>
            <p:ph type="title"/>
          </p:nvPr>
        </p:nvSpPr>
        <p:spPr/>
        <p:txBody>
          <a:bodyPr/>
          <a:lstStyle/>
          <a:p>
            <a:r>
              <a:rPr lang="zh-CN" altLang="en-US" dirty="0"/>
              <a:t>原理类</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55A6326-338D-4728-84DD-171123D47F1F}"/>
                  </a:ext>
                </a:extLst>
              </p:cNvPr>
              <p:cNvSpPr txBox="1"/>
              <p:nvPr/>
            </p:nvSpPr>
            <p:spPr>
              <a:xfrm>
                <a:off x="6235441" y="1611768"/>
                <a:ext cx="5819334" cy="2157514"/>
              </a:xfrm>
              <a:prstGeom prst="rect">
                <a:avLst/>
              </a:prstGeom>
              <a:noFill/>
            </p:spPr>
            <p:txBody>
              <a:bodyPr wrap="square">
                <a:spAutoFit/>
              </a:bodyPr>
              <a:lstStyle>
                <a:defPPr>
                  <a:defRPr lang="zh-CN"/>
                </a:defPPr>
                <a:lvl1pPr>
                  <a:lnSpc>
                    <a:spcPct val="130000"/>
                  </a:lnSpc>
                  <a:spcBef>
                    <a:spcPts val="600"/>
                  </a:spcBef>
                  <a:spcAft>
                    <a:spcPts val="600"/>
                  </a:spcAft>
                  <a:defRPr sz="1200">
                    <a:latin typeface="+mn-ea"/>
                  </a:defRPr>
                </a:lvl1pPr>
              </a:lstStyle>
              <a:p>
                <a:pPr algn="just"/>
                <a:endPar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   RNN</a:t>
                </a:r>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即</a:t>
                </a: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循环神经网络</a:t>
                </a:r>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，它是一种对序列数据进行建模的深度模型。</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RNN</a:t>
                </a:r>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通过引入了隐态</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h</a:t>
                </a:r>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h</a:t>
                </a:r>
                <a:r>
                  <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rPr>
                  <a:t>可以对序列数据提取特征，通过一定的转换作为输出来解决处理序列建模的问题。</a:t>
                </a:r>
              </a:p>
              <a:p>
                <a:pPr indent="266700" algn="just"/>
                <a14:m>
                  <m:oMathPara xmlns:m="http://schemas.openxmlformats.org/officeDocument/2006/math">
                    <m:oMathParaPr>
                      <m:jc m:val="centerGroup"/>
                    </m:oMathParaPr>
                    <m:oMath xmlns:m="http://schemas.openxmlformats.org/officeDocument/2006/math">
                      <m:sSub>
                        <m:sSub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𝑶</m:t>
                          </m:r>
                        </m:e>
                        <m:sub>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𝒈</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𝑽</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𝒇</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𝑼</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𝑿</m:t>
                          </m:r>
                        </m:e>
                        <m:sub>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𝑾</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𝑺</m:t>
                          </m:r>
                        </m:e>
                        <m:sub>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r>
                            <a:rPr lang="zh-CN" altLang="en-US" sz="1400" b="1" i="1" kern="100" smtClean="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400" b="1" i="1" kern="100" smtClean="0">
                              <a:effectLst/>
                              <a:latin typeface="Cambria Math" panose="02040503050406030204" pitchFamily="18" charset="0"/>
                              <a:ea typeface="等线" panose="02010600030101010101" pitchFamily="2" charset="-122"/>
                              <a:cs typeface="Times New Roman" panose="02020603050405020304" pitchFamily="18" charset="0"/>
                            </a:rPr>
                            <m:t>𝟏</m:t>
                          </m:r>
                        </m:sub>
                      </m:sSub>
                      <m:r>
                        <a:rPr lang="en-US" altLang="zh-CN" sz="1400" b="1" kern="100" smtClean="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055A6326-338D-4728-84DD-171123D47F1F}"/>
                  </a:ext>
                </a:extLst>
              </p:cNvPr>
              <p:cNvSpPr txBox="1">
                <a:spLocks noRot="1" noChangeAspect="1" noMove="1" noResize="1" noEditPoints="1" noAdjustHandles="1" noChangeArrowheads="1" noChangeShapeType="1" noTextEdit="1"/>
              </p:cNvSpPr>
              <p:nvPr/>
            </p:nvSpPr>
            <p:spPr>
              <a:xfrm>
                <a:off x="6235441" y="1611768"/>
                <a:ext cx="5819334" cy="2157514"/>
              </a:xfrm>
              <a:prstGeom prst="rect">
                <a:avLst/>
              </a:prstGeom>
              <a:blipFill>
                <a:blip r:embed="rId3"/>
                <a:stretch>
                  <a:fillRect l="-314" r="-31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F75BB7B-F4E6-15F0-CA18-3EF1A85EE73B}"/>
              </a:ext>
            </a:extLst>
          </p:cNvPr>
          <p:cNvSpPr txBox="1"/>
          <p:nvPr/>
        </p:nvSpPr>
        <p:spPr>
          <a:xfrm>
            <a:off x="4739919" y="6596223"/>
            <a:ext cx="7643373" cy="253916"/>
          </a:xfrm>
          <a:prstGeom prst="rect">
            <a:avLst/>
          </a:prstGeom>
          <a:noFill/>
        </p:spPr>
        <p:txBody>
          <a:bodyPr wrap="square">
            <a:spAutoFit/>
          </a:bodyPr>
          <a:lstStyle/>
          <a:p>
            <a:pPr indent="266700" algn="just"/>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刘全</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翟建伟</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钟珊</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章宗长</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周倩</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 &amp; </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章鹏</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.(2017).</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一种基于视觉注意力机制的深度循环</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Q</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网络模型</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 </a:t>
            </a:r>
            <a:r>
              <a:rPr lang="zh-CN" altLang="zh-CN" sz="1050" kern="100" dirty="0">
                <a:solidFill>
                  <a:srgbClr val="2A2B2E"/>
                </a:solidFill>
                <a:effectLst/>
                <a:latin typeface="Segoe UI" panose="020B0502040204020203" pitchFamily="34" charset="0"/>
                <a:ea typeface="等线" panose="02010600030101010101" pitchFamily="2" charset="-122"/>
                <a:cs typeface="Segoe UI" panose="020B0502040204020203" pitchFamily="34" charset="0"/>
              </a:rPr>
              <a:t>计算机学报</a:t>
            </a:r>
            <a:r>
              <a:rPr lang="en-US" altLang="zh-CN" sz="105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(06),1353-1366.</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Picture 4" descr="在这里插入图片描述">
            <a:extLst>
              <a:ext uri="{FF2B5EF4-FFF2-40B4-BE49-F238E27FC236}">
                <a16:creationId xmlns:a16="http://schemas.microsoft.com/office/drawing/2014/main" id="{FCC91F23-8784-1E1E-F336-59976B1FF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1" y="4142688"/>
            <a:ext cx="5700768" cy="21418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DCAE26-ECEA-E26D-C63F-EC4A7156D91A}"/>
                  </a:ext>
                </a:extLst>
              </p:cNvPr>
              <p:cNvSpPr txBox="1"/>
              <p:nvPr/>
            </p:nvSpPr>
            <p:spPr>
              <a:xfrm>
                <a:off x="6235441" y="4380321"/>
                <a:ext cx="5167660" cy="1731821"/>
              </a:xfrm>
              <a:prstGeom prst="rect">
                <a:avLst/>
              </a:prstGeom>
              <a:noFill/>
            </p:spPr>
            <p:txBody>
              <a:bodyPr wrap="square">
                <a:spAutoFit/>
              </a:bodyPr>
              <a:lstStyle>
                <a:defPPr>
                  <a:defRPr lang="zh-CN"/>
                </a:defPPr>
                <a:lvl1pPr>
                  <a:lnSpc>
                    <a:spcPct val="130000"/>
                  </a:lnSpc>
                  <a:spcBef>
                    <a:spcPts val="600"/>
                  </a:spcBef>
                  <a:spcAft>
                    <a:spcPts val="600"/>
                  </a:spcAft>
                  <a:defRPr sz="1200">
                    <a:latin typeface="+mn-ea"/>
                  </a:defRPr>
                </a:lvl1pPr>
              </a:lstStyle>
              <a:p>
                <a:pPr indent="266700" algn="just"/>
                <a:endPar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长短期记忆是一种特殊的</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RNN</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，主要是为了解决长序列训练过程中的梯度消失和梯度爆炸问题。简单来说就是比普通</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RNN</a:t>
                </a:r>
                <a:r>
                  <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rPr>
                  <a:t>在更长的序列中有更好的表现</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Para xmlns:m="http://schemas.openxmlformats.org/officeDocument/2006/math">
                    <m:oMathParaPr>
                      <m:jc m:val="centerGroup"/>
                    </m:oMathParaPr>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 </m:t>
                          </m:r>
                        </m:sub>
                      </m:s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𝑪</m:t>
                          </m:r>
                        </m:e>
                        <m: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𝟏</m:t>
                          </m:r>
                        </m:sub>
                      </m:s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𝒊</m:t>
                          </m:r>
                        </m:e>
                        <m: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𝑪</m:t>
                              </m:r>
                            </m:e>
                          </m:acc>
                        </m:e>
                        <m:sub>
                          <m:r>
                            <a:rPr lang="en-US" altLang="zh-CN" sz="1800" b="1" i="1" kern="100" smtClean="0">
                              <a:effectLst/>
                              <a:latin typeface="Cambria Math" panose="02040503050406030204" pitchFamily="18" charset="0"/>
                              <a:ea typeface="等线" panose="02010600030101010101" pitchFamily="2" charset="-122"/>
                              <a:cs typeface="Times New Roman" panose="02020603050405020304" pitchFamily="18" charset="0"/>
                            </a:rPr>
                            <m:t>𝒕</m:t>
                          </m:r>
                        </m:sub>
                      </m:sSub>
                    </m:oMath>
                  </m:oMathPara>
                </a14:m>
                <a:endPar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0DDCAE26-ECEA-E26D-C63F-EC4A7156D91A}"/>
                  </a:ext>
                </a:extLst>
              </p:cNvPr>
              <p:cNvSpPr txBox="1">
                <a:spLocks noRot="1" noChangeAspect="1" noMove="1" noResize="1" noEditPoints="1" noAdjustHandles="1" noChangeArrowheads="1" noChangeShapeType="1" noTextEdit="1"/>
              </p:cNvSpPr>
              <p:nvPr/>
            </p:nvSpPr>
            <p:spPr>
              <a:xfrm>
                <a:off x="6235441" y="4380321"/>
                <a:ext cx="5167660" cy="1731821"/>
              </a:xfrm>
              <a:prstGeom prst="rect">
                <a:avLst/>
              </a:prstGeom>
              <a:blipFill>
                <a:blip r:embed="rId7"/>
                <a:stretch>
                  <a:fillRect l="-118"/>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801C8FD-756D-CF9D-D32C-206140CAF405}"/>
              </a:ext>
            </a:extLst>
          </p:cNvPr>
          <p:cNvSpPr txBox="1"/>
          <p:nvPr/>
        </p:nvSpPr>
        <p:spPr>
          <a:xfrm>
            <a:off x="7506470" y="6342307"/>
            <a:ext cx="7304730" cy="253916"/>
          </a:xfrm>
          <a:prstGeom prst="rect">
            <a:avLst/>
          </a:prstGeom>
          <a:noFill/>
        </p:spPr>
        <p:txBody>
          <a:bodyPr wrap="square">
            <a:spAutoFit/>
          </a:bodyPr>
          <a:lstStyle/>
          <a:p>
            <a:pPr indent="266700" algn="just"/>
            <a:r>
              <a:rPr lang="zh-CN" altLang="en-US"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rPr>
              <a:t>田义</a:t>
            </a:r>
            <a:r>
              <a:rPr lang="en-US" altLang="zh-CN"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rPr>
              <a:t>. </a:t>
            </a:r>
            <a:r>
              <a:rPr lang="zh-CN" altLang="en-US"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rPr>
              <a:t>基于深度学习的光伏发电功率预测技术研究</a:t>
            </a:r>
            <a:r>
              <a:rPr lang="en-US" altLang="zh-CN"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rPr>
              <a:t>[D].</a:t>
            </a:r>
            <a:r>
              <a:rPr lang="zh-CN" altLang="en-US"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rPr>
              <a:t>北方工业大学</a:t>
            </a:r>
            <a:r>
              <a:rPr lang="en-US" altLang="zh-CN"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rPr>
              <a:t>,2019.</a:t>
            </a:r>
            <a:endParaRPr lang="zh-CN" altLang="zh-CN" sz="1050" kern="100" dirty="0">
              <a:solidFill>
                <a:srgbClr val="2A2B2E"/>
              </a:solidFill>
              <a:latin typeface="Segoe UI" panose="020B0502040204020203" pitchFamily="34" charset="0"/>
              <a:ea typeface="等线" panose="02010600030101010101" pitchFamily="2" charset="-122"/>
              <a:cs typeface="Segoe UI" panose="020B0502040204020203" pitchFamily="34" charset="0"/>
            </a:endParaRPr>
          </a:p>
        </p:txBody>
      </p:sp>
      <p:grpSp>
        <p:nvGrpSpPr>
          <p:cNvPr id="14" name="组合 13">
            <a:extLst>
              <a:ext uri="{FF2B5EF4-FFF2-40B4-BE49-F238E27FC236}">
                <a16:creationId xmlns:a16="http://schemas.microsoft.com/office/drawing/2014/main" id="{2C41CD70-E4A1-DD5A-4502-616A5539117E}"/>
              </a:ext>
            </a:extLst>
          </p:cNvPr>
          <p:cNvGrpSpPr/>
          <p:nvPr/>
        </p:nvGrpSpPr>
        <p:grpSpPr>
          <a:xfrm>
            <a:off x="6235441" y="1666876"/>
            <a:ext cx="2697480" cy="307777"/>
            <a:chOff x="222452" y="2254369"/>
            <a:chExt cx="2697480" cy="307777"/>
          </a:xfrm>
        </p:grpSpPr>
        <p:sp>
          <p:nvSpPr>
            <p:cNvPr id="15" name="矩形: 圆角 14">
              <a:extLst>
                <a:ext uri="{FF2B5EF4-FFF2-40B4-BE49-F238E27FC236}">
                  <a16:creationId xmlns:a16="http://schemas.microsoft.com/office/drawing/2014/main" id="{C6BE9DAF-9471-0A18-9E8F-1E73169D7B47}"/>
                </a:ext>
              </a:extLst>
            </p:cNvPr>
            <p:cNvSpPr/>
            <p:nvPr/>
          </p:nvSpPr>
          <p:spPr>
            <a:xfrm>
              <a:off x="222452" y="2254369"/>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FEC3198-9737-C1EA-19FB-32A6DD7C39DD}"/>
                </a:ext>
              </a:extLst>
            </p:cNvPr>
            <p:cNvSpPr txBox="1"/>
            <p:nvPr/>
          </p:nvSpPr>
          <p:spPr>
            <a:xfrm flipH="1">
              <a:off x="820080" y="2254369"/>
              <a:ext cx="1502223" cy="307777"/>
            </a:xfrm>
            <a:prstGeom prst="rect">
              <a:avLst/>
            </a:prstGeom>
            <a:noFill/>
          </p:spPr>
          <p:txBody>
            <a:bodyPr wrap="square" rtlCol="0">
              <a:spAutoFit/>
            </a:bodyPr>
            <a:lstStyle/>
            <a:p>
              <a:pPr algn="ctr"/>
              <a:r>
                <a:rPr lang="en-US" altLang="zh-CN" sz="1400" b="1" dirty="0">
                  <a:solidFill>
                    <a:schemeClr val="bg1"/>
                  </a:solidFill>
                </a:rPr>
                <a:t>RNN</a:t>
              </a:r>
            </a:p>
          </p:txBody>
        </p:sp>
      </p:grpSp>
      <p:grpSp>
        <p:nvGrpSpPr>
          <p:cNvPr id="17" name="组合 16">
            <a:extLst>
              <a:ext uri="{FF2B5EF4-FFF2-40B4-BE49-F238E27FC236}">
                <a16:creationId xmlns:a16="http://schemas.microsoft.com/office/drawing/2014/main" id="{0296A797-A411-D7C4-F94F-301699425283}"/>
              </a:ext>
            </a:extLst>
          </p:cNvPr>
          <p:cNvGrpSpPr/>
          <p:nvPr/>
        </p:nvGrpSpPr>
        <p:grpSpPr>
          <a:xfrm>
            <a:off x="6235440" y="4393789"/>
            <a:ext cx="2697480" cy="307777"/>
            <a:chOff x="222452" y="2254369"/>
            <a:chExt cx="2697480" cy="307777"/>
          </a:xfrm>
        </p:grpSpPr>
        <p:sp>
          <p:nvSpPr>
            <p:cNvPr id="18" name="矩形: 圆角 17">
              <a:extLst>
                <a:ext uri="{FF2B5EF4-FFF2-40B4-BE49-F238E27FC236}">
                  <a16:creationId xmlns:a16="http://schemas.microsoft.com/office/drawing/2014/main" id="{2CD19F27-4B82-2ACD-381B-1F77BD5C816C}"/>
                </a:ext>
              </a:extLst>
            </p:cNvPr>
            <p:cNvSpPr/>
            <p:nvPr/>
          </p:nvSpPr>
          <p:spPr>
            <a:xfrm>
              <a:off x="222452" y="2254369"/>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A8CDE90-C1AF-AD38-4981-38CB3A2AADF8}"/>
                </a:ext>
              </a:extLst>
            </p:cNvPr>
            <p:cNvSpPr txBox="1"/>
            <p:nvPr/>
          </p:nvSpPr>
          <p:spPr>
            <a:xfrm flipH="1">
              <a:off x="820080" y="2254369"/>
              <a:ext cx="1502223" cy="307777"/>
            </a:xfrm>
            <a:prstGeom prst="rect">
              <a:avLst/>
            </a:prstGeom>
            <a:noFill/>
          </p:spPr>
          <p:txBody>
            <a:bodyPr wrap="square" rtlCol="0">
              <a:spAutoFit/>
            </a:bodyPr>
            <a:lstStyle/>
            <a:p>
              <a:pPr algn="ctr"/>
              <a:r>
                <a:rPr lang="en-US" altLang="zh-CN" sz="1400" b="1" dirty="0">
                  <a:solidFill>
                    <a:schemeClr val="bg1"/>
                  </a:solidFill>
                </a:rPr>
                <a:t>LSTM</a:t>
              </a:r>
            </a:p>
          </p:txBody>
        </p:sp>
      </p:grpSp>
    </p:spTree>
    <p:extLst>
      <p:ext uri="{BB962C8B-B14F-4D97-AF65-F5344CB8AC3E}">
        <p14:creationId xmlns:p14="http://schemas.microsoft.com/office/powerpoint/2010/main" val="16162470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F12AFF8E-C26F-4581-8BEB-DE8986818C8A}"/>
              </a:ext>
            </a:extLst>
          </p:cNvPr>
          <p:cNvGrpSpPr/>
          <p:nvPr/>
        </p:nvGrpSpPr>
        <p:grpSpPr>
          <a:xfrm rot="2069649">
            <a:off x="9898580" y="1955776"/>
            <a:ext cx="4367189" cy="8018419"/>
            <a:chOff x="5971510" y="-16331"/>
            <a:chExt cx="3197184" cy="5870215"/>
          </a:xfrm>
          <a:noFill/>
        </p:grpSpPr>
        <p:sp>
          <p:nvSpPr>
            <p:cNvPr id="90" name="弧形 89">
              <a:extLst>
                <a:ext uri="{FF2B5EF4-FFF2-40B4-BE49-F238E27FC236}">
                  <a16:creationId xmlns:a16="http://schemas.microsoft.com/office/drawing/2014/main" id="{B82B6B8C-FB2D-4758-BB3F-683577160B05}"/>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弧形 90">
              <a:extLst>
                <a:ext uri="{FF2B5EF4-FFF2-40B4-BE49-F238E27FC236}">
                  <a16:creationId xmlns:a16="http://schemas.microsoft.com/office/drawing/2014/main" id="{4BEAA860-E747-49B3-9CAC-7FB4076BE703}"/>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弧形 91">
              <a:extLst>
                <a:ext uri="{FF2B5EF4-FFF2-40B4-BE49-F238E27FC236}">
                  <a16:creationId xmlns:a16="http://schemas.microsoft.com/office/drawing/2014/main" id="{8E6BD296-A8E1-479A-8F69-85C28EB799A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93" name="弧形 92">
              <a:extLst>
                <a:ext uri="{FF2B5EF4-FFF2-40B4-BE49-F238E27FC236}">
                  <a16:creationId xmlns:a16="http://schemas.microsoft.com/office/drawing/2014/main" id="{308B5995-65C1-4EC4-BFFC-5D4CB5F03A3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弧形 93">
              <a:extLst>
                <a:ext uri="{FF2B5EF4-FFF2-40B4-BE49-F238E27FC236}">
                  <a16:creationId xmlns:a16="http://schemas.microsoft.com/office/drawing/2014/main" id="{BC6110AA-BBE0-4C12-8B8B-3067CE6D76D1}"/>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弧形 94">
              <a:extLst>
                <a:ext uri="{FF2B5EF4-FFF2-40B4-BE49-F238E27FC236}">
                  <a16:creationId xmlns:a16="http://schemas.microsoft.com/office/drawing/2014/main" id="{3C452E58-96F5-4DA6-B3D7-35D21E629DEF}"/>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53" name="Group 88">
            <a:extLst>
              <a:ext uri="{FF2B5EF4-FFF2-40B4-BE49-F238E27FC236}">
                <a16:creationId xmlns:a16="http://schemas.microsoft.com/office/drawing/2014/main" id="{485D5412-BB89-4CF2-8525-6404B12EB478}"/>
              </a:ext>
            </a:extLst>
          </p:cNvPr>
          <p:cNvGrpSpPr/>
          <p:nvPr/>
        </p:nvGrpSpPr>
        <p:grpSpPr>
          <a:xfrm rot="2069649">
            <a:off x="-463931" y="-2411264"/>
            <a:ext cx="4367189" cy="8018419"/>
            <a:chOff x="5971510" y="-16331"/>
            <a:chExt cx="3197184" cy="5870215"/>
          </a:xfrm>
          <a:noFill/>
        </p:grpSpPr>
        <p:sp>
          <p:nvSpPr>
            <p:cNvPr id="55" name="弧形 89">
              <a:extLst>
                <a:ext uri="{FF2B5EF4-FFF2-40B4-BE49-F238E27FC236}">
                  <a16:creationId xmlns:a16="http://schemas.microsoft.com/office/drawing/2014/main" id="{688A4F65-EC94-4C1B-8CA1-E662D56DDCD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7" name="弧形 90">
              <a:extLst>
                <a:ext uri="{FF2B5EF4-FFF2-40B4-BE49-F238E27FC236}">
                  <a16:creationId xmlns:a16="http://schemas.microsoft.com/office/drawing/2014/main" id="{34AA5A8C-6172-4E8F-A301-972CFB60BABA}"/>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8" name="弧形 91">
              <a:extLst>
                <a:ext uri="{FF2B5EF4-FFF2-40B4-BE49-F238E27FC236}">
                  <a16:creationId xmlns:a16="http://schemas.microsoft.com/office/drawing/2014/main" id="{BF717ADC-02B3-4AE8-B610-171964795886}"/>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59" name="弧形 92">
              <a:extLst>
                <a:ext uri="{FF2B5EF4-FFF2-40B4-BE49-F238E27FC236}">
                  <a16:creationId xmlns:a16="http://schemas.microsoft.com/office/drawing/2014/main" id="{7A1B6B90-06F1-4DE5-9D6E-2A9BA65AC6EA}"/>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弧形 93">
              <a:extLst>
                <a:ext uri="{FF2B5EF4-FFF2-40B4-BE49-F238E27FC236}">
                  <a16:creationId xmlns:a16="http://schemas.microsoft.com/office/drawing/2014/main" id="{C255CEC7-579B-41AB-B4AB-F3BB7A4D718D}"/>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1" name="弧形 94">
              <a:extLst>
                <a:ext uri="{FF2B5EF4-FFF2-40B4-BE49-F238E27FC236}">
                  <a16:creationId xmlns:a16="http://schemas.microsoft.com/office/drawing/2014/main" id="{EAE854BE-CC92-48DA-AE1C-3C20D35E263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82247" y="-448589"/>
            <a:ext cx="12191999" cy="6858003"/>
          </a:xfrm>
          <a:prstGeom prst="rect">
            <a:avLst/>
          </a:prstGeom>
        </p:spPr>
      </p:pic>
      <p:sp>
        <p:nvSpPr>
          <p:cNvPr id="4" name="文本框 3">
            <a:extLst>
              <a:ext uri="{FF2B5EF4-FFF2-40B4-BE49-F238E27FC236}">
                <a16:creationId xmlns:a16="http://schemas.microsoft.com/office/drawing/2014/main" id="{D32D7BB1-A21F-41EF-8876-34510FB45BC6}"/>
              </a:ext>
            </a:extLst>
          </p:cNvPr>
          <p:cNvSpPr txBox="1"/>
          <p:nvPr/>
        </p:nvSpPr>
        <p:spPr>
          <a:xfrm>
            <a:off x="5290686" y="2404624"/>
            <a:ext cx="1628534" cy="523220"/>
          </a:xfrm>
          <a:prstGeom prst="rect">
            <a:avLst/>
          </a:prstGeom>
          <a:noFill/>
          <a:effectLst>
            <a:reflection blurRad="6350" stA="52000" endA="300" endPos="55000" dir="5400000" sy="-100000" algn="bl" rotWithShape="0"/>
          </a:effectLst>
        </p:spPr>
        <p:txBody>
          <a:bodyPr wrap="square" rtlCol="0">
            <a:spAutoFit/>
          </a:bodyPr>
          <a:lstStyle/>
          <a:p>
            <a:pPr algn="ctr"/>
            <a:r>
              <a:rPr lang="en-US" altLang="zh-CN" sz="2800" b="1" dirty="0">
                <a:solidFill>
                  <a:schemeClr val="bg1">
                    <a:alpha val="61000"/>
                  </a:schemeClr>
                </a:solidFill>
                <a:latin typeface="Arial" panose="020B0604020202020204" pitchFamily="34" charset="0"/>
                <a:cs typeface="Arial" panose="020B0604020202020204" pitchFamily="34" charset="0"/>
              </a:rPr>
              <a:t>Part 03</a:t>
            </a:r>
            <a:endParaRPr lang="zh-CN" altLang="en-US" sz="2800" b="1" dirty="0">
              <a:solidFill>
                <a:schemeClr val="bg1">
                  <a:alpha val="61000"/>
                </a:schemeClr>
              </a:solidFill>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155A0D15-F102-4AAC-BF94-254E7C7E3877}"/>
              </a:ext>
            </a:extLst>
          </p:cNvPr>
          <p:cNvGrpSpPr/>
          <p:nvPr/>
        </p:nvGrpSpPr>
        <p:grpSpPr>
          <a:xfrm>
            <a:off x="3875542" y="1293135"/>
            <a:ext cx="4440916" cy="4440916"/>
            <a:chOff x="2449959" y="936031"/>
            <a:chExt cx="4944829" cy="4944829"/>
          </a:xfrm>
        </p:grpSpPr>
        <p:sp>
          <p:nvSpPr>
            <p:cNvPr id="31" name="椭圆 30">
              <a:extLst>
                <a:ext uri="{FF2B5EF4-FFF2-40B4-BE49-F238E27FC236}">
                  <a16:creationId xmlns:a16="http://schemas.microsoft.com/office/drawing/2014/main" id="{9615BA1B-FBCE-417F-92A1-578CCED8074C}"/>
                </a:ext>
              </a:extLst>
            </p:cNvPr>
            <p:cNvSpPr/>
            <p:nvPr/>
          </p:nvSpPr>
          <p:spPr>
            <a:xfrm rot="16200000">
              <a:off x="2449959"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2" name="椭圆 31">
              <a:extLst>
                <a:ext uri="{FF2B5EF4-FFF2-40B4-BE49-F238E27FC236}">
                  <a16:creationId xmlns:a16="http://schemas.microsoft.com/office/drawing/2014/main" id="{FB2598C8-EFEC-411D-8C05-88F259C4A8D0}"/>
                </a:ext>
              </a:extLst>
            </p:cNvPr>
            <p:cNvSpPr/>
            <p:nvPr/>
          </p:nvSpPr>
          <p:spPr>
            <a:xfrm rot="17280000">
              <a:off x="2566942"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3" name="椭圆 32">
              <a:extLst>
                <a:ext uri="{FF2B5EF4-FFF2-40B4-BE49-F238E27FC236}">
                  <a16:creationId xmlns:a16="http://schemas.microsoft.com/office/drawing/2014/main" id="{F329BC6D-F82A-43A3-B00C-FEFE8FF20E67}"/>
                </a:ext>
              </a:extLst>
            </p:cNvPr>
            <p:cNvSpPr/>
            <p:nvPr/>
          </p:nvSpPr>
          <p:spPr>
            <a:xfrm rot="18360000">
              <a:off x="2906440"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4" name="椭圆 33">
              <a:extLst>
                <a:ext uri="{FF2B5EF4-FFF2-40B4-BE49-F238E27FC236}">
                  <a16:creationId xmlns:a16="http://schemas.microsoft.com/office/drawing/2014/main" id="{2F55363B-5BD9-4B1D-AC12-E8EBD0E6DCD7}"/>
                </a:ext>
              </a:extLst>
            </p:cNvPr>
            <p:cNvSpPr/>
            <p:nvPr/>
          </p:nvSpPr>
          <p:spPr>
            <a:xfrm rot="19440000">
              <a:off x="3435222"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5" name="椭圆 34">
              <a:extLst>
                <a:ext uri="{FF2B5EF4-FFF2-40B4-BE49-F238E27FC236}">
                  <a16:creationId xmlns:a16="http://schemas.microsoft.com/office/drawing/2014/main" id="{916F6CF0-2DBE-46FE-A70A-AF4975E39C1B}"/>
                </a:ext>
              </a:extLst>
            </p:cNvPr>
            <p:cNvSpPr/>
            <p:nvPr/>
          </p:nvSpPr>
          <p:spPr>
            <a:xfrm rot="20520000">
              <a:off x="4101524"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6" name="椭圆 35">
              <a:extLst>
                <a:ext uri="{FF2B5EF4-FFF2-40B4-BE49-F238E27FC236}">
                  <a16:creationId xmlns:a16="http://schemas.microsoft.com/office/drawing/2014/main" id="{B7576FCF-7455-4EA1-A907-560DB6270EC4}"/>
                </a:ext>
              </a:extLst>
            </p:cNvPr>
            <p:cNvSpPr/>
            <p:nvPr/>
          </p:nvSpPr>
          <p:spPr>
            <a:xfrm>
              <a:off x="4840127" y="936031"/>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7" name="椭圆 36">
              <a:extLst>
                <a:ext uri="{FF2B5EF4-FFF2-40B4-BE49-F238E27FC236}">
                  <a16:creationId xmlns:a16="http://schemas.microsoft.com/office/drawing/2014/main" id="{7CA2AF69-14EB-49C4-B00D-DBE88D531563}"/>
                </a:ext>
              </a:extLst>
            </p:cNvPr>
            <p:cNvSpPr/>
            <p:nvPr/>
          </p:nvSpPr>
          <p:spPr>
            <a:xfrm rot="1080000">
              <a:off x="5578729"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8" name="椭圆 37">
              <a:extLst>
                <a:ext uri="{FF2B5EF4-FFF2-40B4-BE49-F238E27FC236}">
                  <a16:creationId xmlns:a16="http://schemas.microsoft.com/office/drawing/2014/main" id="{A0B4EEC9-A1C0-449A-AE35-F35D2450164E}"/>
                </a:ext>
              </a:extLst>
            </p:cNvPr>
            <p:cNvSpPr/>
            <p:nvPr/>
          </p:nvSpPr>
          <p:spPr>
            <a:xfrm rot="2160000">
              <a:off x="6245033"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9" name="椭圆 38">
              <a:extLst>
                <a:ext uri="{FF2B5EF4-FFF2-40B4-BE49-F238E27FC236}">
                  <a16:creationId xmlns:a16="http://schemas.microsoft.com/office/drawing/2014/main" id="{C77D3747-60EF-40AD-A41F-268E17C3B78A}"/>
                </a:ext>
              </a:extLst>
            </p:cNvPr>
            <p:cNvSpPr/>
            <p:nvPr/>
          </p:nvSpPr>
          <p:spPr>
            <a:xfrm rot="3240000">
              <a:off x="6773814"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0" name="椭圆 39">
              <a:extLst>
                <a:ext uri="{FF2B5EF4-FFF2-40B4-BE49-F238E27FC236}">
                  <a16:creationId xmlns:a16="http://schemas.microsoft.com/office/drawing/2014/main" id="{87D07755-C719-4514-8353-2E2280CFC19F}"/>
                </a:ext>
              </a:extLst>
            </p:cNvPr>
            <p:cNvSpPr/>
            <p:nvPr/>
          </p:nvSpPr>
          <p:spPr>
            <a:xfrm rot="4320000">
              <a:off x="7113311"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1" name="椭圆 40">
              <a:extLst>
                <a:ext uri="{FF2B5EF4-FFF2-40B4-BE49-F238E27FC236}">
                  <a16:creationId xmlns:a16="http://schemas.microsoft.com/office/drawing/2014/main" id="{8AF130D4-275E-413E-B195-EA2E96631B80}"/>
                </a:ext>
              </a:extLst>
            </p:cNvPr>
            <p:cNvSpPr/>
            <p:nvPr/>
          </p:nvSpPr>
          <p:spPr>
            <a:xfrm rot="5400000">
              <a:off x="7230295"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2" name="椭圆 41">
              <a:extLst>
                <a:ext uri="{FF2B5EF4-FFF2-40B4-BE49-F238E27FC236}">
                  <a16:creationId xmlns:a16="http://schemas.microsoft.com/office/drawing/2014/main" id="{5B6FB539-2F6D-4FD6-A15A-830AB7095596}"/>
                </a:ext>
              </a:extLst>
            </p:cNvPr>
            <p:cNvSpPr/>
            <p:nvPr/>
          </p:nvSpPr>
          <p:spPr>
            <a:xfrm rot="6480000">
              <a:off x="7113311"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3" name="椭圆 42">
              <a:extLst>
                <a:ext uri="{FF2B5EF4-FFF2-40B4-BE49-F238E27FC236}">
                  <a16:creationId xmlns:a16="http://schemas.microsoft.com/office/drawing/2014/main" id="{459A1726-B1E3-4C60-A245-82205FA50AA3}"/>
                </a:ext>
              </a:extLst>
            </p:cNvPr>
            <p:cNvSpPr/>
            <p:nvPr/>
          </p:nvSpPr>
          <p:spPr>
            <a:xfrm rot="7560000">
              <a:off x="6773814"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4" name="椭圆 43">
              <a:extLst>
                <a:ext uri="{FF2B5EF4-FFF2-40B4-BE49-F238E27FC236}">
                  <a16:creationId xmlns:a16="http://schemas.microsoft.com/office/drawing/2014/main" id="{31AA463F-737A-4319-B9DC-266E340728BB}"/>
                </a:ext>
              </a:extLst>
            </p:cNvPr>
            <p:cNvSpPr/>
            <p:nvPr/>
          </p:nvSpPr>
          <p:spPr>
            <a:xfrm rot="8640000">
              <a:off x="6245033"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椭圆 44">
              <a:extLst>
                <a:ext uri="{FF2B5EF4-FFF2-40B4-BE49-F238E27FC236}">
                  <a16:creationId xmlns:a16="http://schemas.microsoft.com/office/drawing/2014/main" id="{C90AE763-2AA9-4666-BCA5-348CD3A391FD}"/>
                </a:ext>
              </a:extLst>
            </p:cNvPr>
            <p:cNvSpPr/>
            <p:nvPr/>
          </p:nvSpPr>
          <p:spPr>
            <a:xfrm rot="9720000">
              <a:off x="5578729"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6" name="椭圆 45">
              <a:extLst>
                <a:ext uri="{FF2B5EF4-FFF2-40B4-BE49-F238E27FC236}">
                  <a16:creationId xmlns:a16="http://schemas.microsoft.com/office/drawing/2014/main" id="{86ACD098-B448-4380-B48A-C98A677CCFBF}"/>
                </a:ext>
              </a:extLst>
            </p:cNvPr>
            <p:cNvSpPr/>
            <p:nvPr/>
          </p:nvSpPr>
          <p:spPr>
            <a:xfrm rot="10800000">
              <a:off x="4840127" y="571636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7" name="椭圆 46">
              <a:extLst>
                <a:ext uri="{FF2B5EF4-FFF2-40B4-BE49-F238E27FC236}">
                  <a16:creationId xmlns:a16="http://schemas.microsoft.com/office/drawing/2014/main" id="{434E4033-DAEF-452C-8335-3D5633034CF5}"/>
                </a:ext>
              </a:extLst>
            </p:cNvPr>
            <p:cNvSpPr/>
            <p:nvPr/>
          </p:nvSpPr>
          <p:spPr>
            <a:xfrm rot="11880000">
              <a:off x="4101524"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8" name="椭圆 47">
              <a:extLst>
                <a:ext uri="{FF2B5EF4-FFF2-40B4-BE49-F238E27FC236}">
                  <a16:creationId xmlns:a16="http://schemas.microsoft.com/office/drawing/2014/main" id="{E4AF581D-41C1-4364-BC43-82B79F34465E}"/>
                </a:ext>
              </a:extLst>
            </p:cNvPr>
            <p:cNvSpPr/>
            <p:nvPr/>
          </p:nvSpPr>
          <p:spPr>
            <a:xfrm rot="12960000">
              <a:off x="3435222"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9" name="椭圆 48">
              <a:extLst>
                <a:ext uri="{FF2B5EF4-FFF2-40B4-BE49-F238E27FC236}">
                  <a16:creationId xmlns:a16="http://schemas.microsoft.com/office/drawing/2014/main" id="{62854C53-A3A7-454C-9D2F-4DACDA4037E2}"/>
                </a:ext>
              </a:extLst>
            </p:cNvPr>
            <p:cNvSpPr/>
            <p:nvPr/>
          </p:nvSpPr>
          <p:spPr>
            <a:xfrm rot="14040000">
              <a:off x="2906440"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50" name="椭圆 49">
              <a:extLst>
                <a:ext uri="{FF2B5EF4-FFF2-40B4-BE49-F238E27FC236}">
                  <a16:creationId xmlns:a16="http://schemas.microsoft.com/office/drawing/2014/main" id="{5B17291F-2671-4C56-827E-81FB2F812FEF}"/>
                </a:ext>
              </a:extLst>
            </p:cNvPr>
            <p:cNvSpPr/>
            <p:nvPr/>
          </p:nvSpPr>
          <p:spPr>
            <a:xfrm rot="15120000">
              <a:off x="2566942"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
        <p:nvSpPr>
          <p:cNvPr id="6" name="文本框 5">
            <a:extLst>
              <a:ext uri="{FF2B5EF4-FFF2-40B4-BE49-F238E27FC236}">
                <a16:creationId xmlns:a16="http://schemas.microsoft.com/office/drawing/2014/main" id="{EB502F0F-6B7C-40E8-B4FE-D3D92C932CB8}"/>
              </a:ext>
            </a:extLst>
          </p:cNvPr>
          <p:cNvSpPr txBox="1"/>
          <p:nvPr/>
        </p:nvSpPr>
        <p:spPr>
          <a:xfrm>
            <a:off x="4662243" y="3237929"/>
            <a:ext cx="2854686" cy="830997"/>
          </a:xfrm>
          <a:prstGeom prst="rect">
            <a:avLst/>
          </a:prstGeom>
          <a:noFill/>
        </p:spPr>
        <p:txBody>
          <a:bodyPr wrap="square" rtlCol="0">
            <a:spAutoFit/>
          </a:bodyPr>
          <a:lstStyle/>
          <a:p>
            <a:pPr algn="ctr"/>
            <a:r>
              <a:rPr lang="zh-CN" altLang="en-US" sz="48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latin typeface="汉仪综艺体简" panose="02010609000101010101" pitchFamily="49" charset="-122"/>
                <a:ea typeface="汉仪综艺体简" panose="02010609000101010101" pitchFamily="49" charset="-122"/>
              </a:rPr>
              <a:t>研究过程</a:t>
            </a:r>
          </a:p>
        </p:txBody>
      </p:sp>
      <p:grpSp>
        <p:nvGrpSpPr>
          <p:cNvPr id="62" name="Group 88">
            <a:extLst>
              <a:ext uri="{FF2B5EF4-FFF2-40B4-BE49-F238E27FC236}">
                <a16:creationId xmlns:a16="http://schemas.microsoft.com/office/drawing/2014/main" id="{FE589814-F9F1-47DC-B48A-8BF5E5D17AE9}"/>
              </a:ext>
            </a:extLst>
          </p:cNvPr>
          <p:cNvGrpSpPr/>
          <p:nvPr/>
        </p:nvGrpSpPr>
        <p:grpSpPr>
          <a:xfrm rot="2069649">
            <a:off x="-871971" y="-2258864"/>
            <a:ext cx="4367189" cy="8018419"/>
            <a:chOff x="5971510" y="-16331"/>
            <a:chExt cx="3197184" cy="5870215"/>
          </a:xfrm>
          <a:noFill/>
        </p:grpSpPr>
        <p:sp>
          <p:nvSpPr>
            <p:cNvPr id="63" name="弧形 89">
              <a:extLst>
                <a:ext uri="{FF2B5EF4-FFF2-40B4-BE49-F238E27FC236}">
                  <a16:creationId xmlns:a16="http://schemas.microsoft.com/office/drawing/2014/main" id="{2C806D25-32C7-4363-B0D8-B38A15AB734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4" name="弧形 90">
              <a:extLst>
                <a:ext uri="{FF2B5EF4-FFF2-40B4-BE49-F238E27FC236}">
                  <a16:creationId xmlns:a16="http://schemas.microsoft.com/office/drawing/2014/main" id="{B5630952-F11A-4FBA-93BE-362C061BDF42}"/>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弧形 91">
              <a:extLst>
                <a:ext uri="{FF2B5EF4-FFF2-40B4-BE49-F238E27FC236}">
                  <a16:creationId xmlns:a16="http://schemas.microsoft.com/office/drawing/2014/main" id="{7F5D8BE3-0143-4FBF-9ABD-BEDA85DBDA6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66" name="弧形 92">
              <a:extLst>
                <a:ext uri="{FF2B5EF4-FFF2-40B4-BE49-F238E27FC236}">
                  <a16:creationId xmlns:a16="http://schemas.microsoft.com/office/drawing/2014/main" id="{69040A93-13E8-4656-8D80-BE36127AFAE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弧形 93">
              <a:extLst>
                <a:ext uri="{FF2B5EF4-FFF2-40B4-BE49-F238E27FC236}">
                  <a16:creationId xmlns:a16="http://schemas.microsoft.com/office/drawing/2014/main" id="{1170FE00-E918-48E3-A81C-6A4431D1ED92}"/>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弧形 94">
              <a:extLst>
                <a:ext uri="{FF2B5EF4-FFF2-40B4-BE49-F238E27FC236}">
                  <a16:creationId xmlns:a16="http://schemas.microsoft.com/office/drawing/2014/main" id="{73BC2A04-0402-4F7E-BA0D-6C434CD8FF56}"/>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69" name="Group 88">
            <a:extLst>
              <a:ext uri="{FF2B5EF4-FFF2-40B4-BE49-F238E27FC236}">
                <a16:creationId xmlns:a16="http://schemas.microsoft.com/office/drawing/2014/main" id="{A5CBD2B2-80F1-4C0C-B456-0E11541256E9}"/>
              </a:ext>
            </a:extLst>
          </p:cNvPr>
          <p:cNvGrpSpPr/>
          <p:nvPr/>
        </p:nvGrpSpPr>
        <p:grpSpPr>
          <a:xfrm rot="2069649">
            <a:off x="8458152" y="1400250"/>
            <a:ext cx="4367189" cy="8018419"/>
            <a:chOff x="5971510" y="-16331"/>
            <a:chExt cx="3197184" cy="5870215"/>
          </a:xfrm>
          <a:noFill/>
        </p:grpSpPr>
        <p:sp>
          <p:nvSpPr>
            <p:cNvPr id="70" name="弧形 89">
              <a:extLst>
                <a:ext uri="{FF2B5EF4-FFF2-40B4-BE49-F238E27FC236}">
                  <a16:creationId xmlns:a16="http://schemas.microsoft.com/office/drawing/2014/main" id="{FFB9B59C-AA1B-436D-9405-03E6744ED5C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弧形 90">
              <a:extLst>
                <a:ext uri="{FF2B5EF4-FFF2-40B4-BE49-F238E27FC236}">
                  <a16:creationId xmlns:a16="http://schemas.microsoft.com/office/drawing/2014/main" id="{F3137616-8E41-4A59-A6E9-7BD6B188D6A4}"/>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弧形 91">
              <a:extLst>
                <a:ext uri="{FF2B5EF4-FFF2-40B4-BE49-F238E27FC236}">
                  <a16:creationId xmlns:a16="http://schemas.microsoft.com/office/drawing/2014/main" id="{A00B2654-CEEC-4C6B-8AD5-C040545C075A}"/>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73" name="弧形 92">
              <a:extLst>
                <a:ext uri="{FF2B5EF4-FFF2-40B4-BE49-F238E27FC236}">
                  <a16:creationId xmlns:a16="http://schemas.microsoft.com/office/drawing/2014/main" id="{1825FB4A-9390-43DB-B11A-8BDD1275B2B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4" name="弧形 93">
              <a:extLst>
                <a:ext uri="{FF2B5EF4-FFF2-40B4-BE49-F238E27FC236}">
                  <a16:creationId xmlns:a16="http://schemas.microsoft.com/office/drawing/2014/main" id="{116AC08B-5BAF-4414-B09D-FCBB1BC4910A}"/>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5" name="弧形 94">
              <a:extLst>
                <a:ext uri="{FF2B5EF4-FFF2-40B4-BE49-F238E27FC236}">
                  <a16:creationId xmlns:a16="http://schemas.microsoft.com/office/drawing/2014/main" id="{64430E63-BBC6-4B44-A197-B64065634182}"/>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Tree>
    <p:custDataLst>
      <p:tags r:id="rId1"/>
    </p:custDataLst>
    <p:extLst>
      <p:ext uri="{BB962C8B-B14F-4D97-AF65-F5344CB8AC3E}">
        <p14:creationId xmlns:p14="http://schemas.microsoft.com/office/powerpoint/2010/main" val="221488546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991A377B-C7FD-3BA4-5B7F-EA63A698F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533" y="2091457"/>
            <a:ext cx="4438878" cy="1860646"/>
          </a:xfrm>
          <a:prstGeom prst="rect">
            <a:avLst/>
          </a:prstGeom>
        </p:spPr>
      </p:pic>
      <p:pic>
        <p:nvPicPr>
          <p:cNvPr id="24" name="图片 23">
            <a:extLst>
              <a:ext uri="{FF2B5EF4-FFF2-40B4-BE49-F238E27FC236}">
                <a16:creationId xmlns:a16="http://schemas.microsoft.com/office/drawing/2014/main" id="{6A6FE591-9AE8-D8F9-31A3-AD45FC67F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893" y="4463909"/>
            <a:ext cx="3048157" cy="1644735"/>
          </a:xfrm>
          <a:prstGeom prst="rect">
            <a:avLst/>
          </a:prstGeom>
        </p:spPr>
      </p:pic>
      <p:sp>
        <p:nvSpPr>
          <p:cNvPr id="2" name="标题 1">
            <a:extLst>
              <a:ext uri="{FF2B5EF4-FFF2-40B4-BE49-F238E27FC236}">
                <a16:creationId xmlns:a16="http://schemas.microsoft.com/office/drawing/2014/main" id="{81022271-5441-4104-9FA0-4A5509F9E0D9}"/>
              </a:ext>
            </a:extLst>
          </p:cNvPr>
          <p:cNvSpPr>
            <a:spLocks noGrp="1"/>
          </p:cNvSpPr>
          <p:nvPr>
            <p:ph type="title"/>
          </p:nvPr>
        </p:nvSpPr>
        <p:spPr/>
        <p:txBody>
          <a:bodyPr/>
          <a:lstStyle/>
          <a:p>
            <a:r>
              <a:rPr lang="zh-CN" altLang="en-US" dirty="0"/>
              <a:t>数据展示</a:t>
            </a:r>
          </a:p>
        </p:txBody>
      </p:sp>
      <p:sp>
        <p:nvSpPr>
          <p:cNvPr id="45" name="文本框 44">
            <a:extLst>
              <a:ext uri="{FF2B5EF4-FFF2-40B4-BE49-F238E27FC236}">
                <a16:creationId xmlns:a16="http://schemas.microsoft.com/office/drawing/2014/main" id="{6FA6E670-4932-4DD2-828C-59137DE5B637}"/>
              </a:ext>
            </a:extLst>
          </p:cNvPr>
          <p:cNvSpPr txBox="1"/>
          <p:nvPr/>
        </p:nvSpPr>
        <p:spPr>
          <a:xfrm>
            <a:off x="870857" y="1845324"/>
            <a:ext cx="184731" cy="369332"/>
          </a:xfrm>
          <a:prstGeom prst="rect">
            <a:avLst/>
          </a:prstGeom>
          <a:noFill/>
        </p:spPr>
        <p:txBody>
          <a:bodyPr wrap="none" rtlCol="0">
            <a:spAutoFit/>
          </a:bodyPr>
          <a:lstStyle/>
          <a:p>
            <a:endParaRPr lang="zh-CN" altLang="en-US" dirty="0"/>
          </a:p>
        </p:txBody>
      </p:sp>
      <p:sp>
        <p:nvSpPr>
          <p:cNvPr id="80" name="文本框 79">
            <a:extLst>
              <a:ext uri="{FF2B5EF4-FFF2-40B4-BE49-F238E27FC236}">
                <a16:creationId xmlns:a16="http://schemas.microsoft.com/office/drawing/2014/main" id="{A84CD59B-D1CD-4C72-96B2-22853E0F8C5A}"/>
              </a:ext>
            </a:extLst>
          </p:cNvPr>
          <p:cNvSpPr txBox="1"/>
          <p:nvPr/>
        </p:nvSpPr>
        <p:spPr>
          <a:xfrm>
            <a:off x="365768" y="1824561"/>
            <a:ext cx="8773378" cy="276999"/>
          </a:xfrm>
          <a:prstGeom prst="rect">
            <a:avLst/>
          </a:prstGeom>
          <a:noFill/>
        </p:spPr>
        <p:txBody>
          <a:bodyPr wrap="square">
            <a:spAutoFit/>
          </a:bodyPr>
          <a:lstStyle/>
          <a:p>
            <a:r>
              <a:rPr lang="zh-CN" altLang="en-US" sz="1200" b="1" dirty="0">
                <a:solidFill>
                  <a:srgbClr val="7B102B"/>
                </a:solidFill>
              </a:rPr>
              <a:t>获取东方财富股吧对于君实生物股票的评论， 如图。</a:t>
            </a:r>
          </a:p>
        </p:txBody>
      </p:sp>
      <p:graphicFrame>
        <p:nvGraphicFramePr>
          <p:cNvPr id="3" name="表格 2">
            <a:extLst>
              <a:ext uri="{FF2B5EF4-FFF2-40B4-BE49-F238E27FC236}">
                <a16:creationId xmlns:a16="http://schemas.microsoft.com/office/drawing/2014/main" id="{31DF1808-951C-E0D6-5ECA-FA82D94CBD74}"/>
              </a:ext>
            </a:extLst>
          </p:cNvPr>
          <p:cNvGraphicFramePr>
            <a:graphicFrameLocks noGrp="1"/>
          </p:cNvGraphicFramePr>
          <p:nvPr>
            <p:extLst>
              <p:ext uri="{D42A27DB-BD31-4B8C-83A1-F6EECF244321}">
                <p14:modId xmlns:p14="http://schemas.microsoft.com/office/powerpoint/2010/main" val="750318590"/>
              </p:ext>
            </p:extLst>
          </p:nvPr>
        </p:nvGraphicFramePr>
        <p:xfrm>
          <a:off x="365768" y="2441963"/>
          <a:ext cx="4996859" cy="3407181"/>
        </p:xfrm>
        <a:graphic>
          <a:graphicData uri="http://schemas.openxmlformats.org/drawingml/2006/table">
            <a:tbl>
              <a:tblPr firstRow="1" firstCol="1" bandRow="1">
                <a:tableStyleId>{5C22544A-7EE6-4342-B048-85BDC9FD1C3A}</a:tableStyleId>
              </a:tblPr>
              <a:tblGrid>
                <a:gridCol w="957277">
                  <a:extLst>
                    <a:ext uri="{9D8B030D-6E8A-4147-A177-3AD203B41FA5}">
                      <a16:colId xmlns:a16="http://schemas.microsoft.com/office/drawing/2014/main" val="1058274343"/>
                    </a:ext>
                  </a:extLst>
                </a:gridCol>
                <a:gridCol w="4039582">
                  <a:extLst>
                    <a:ext uri="{9D8B030D-6E8A-4147-A177-3AD203B41FA5}">
                      <a16:colId xmlns:a16="http://schemas.microsoft.com/office/drawing/2014/main" val="1338920326"/>
                    </a:ext>
                  </a:extLst>
                </a:gridCol>
              </a:tblGrid>
              <a:tr h="254173">
                <a:tc>
                  <a:txBody>
                    <a:bodyPr/>
                    <a:lstStyle/>
                    <a:p>
                      <a:pPr algn="l"/>
                      <a:r>
                        <a:rPr lang="en-US" sz="1100" kern="0" dirty="0">
                          <a:effectLst/>
                        </a:rPr>
                        <a:t>Date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100" kern="0" dirty="0">
                          <a:effectLst/>
                        </a:rPr>
                        <a:t>Title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6214918"/>
                  </a:ext>
                </a:extLst>
              </a:tr>
              <a:tr h="394126">
                <a:tc>
                  <a:txBody>
                    <a:bodyPr/>
                    <a:lstStyle/>
                    <a:p>
                      <a:pPr algn="l"/>
                      <a:r>
                        <a:rPr lang="en-US" sz="1100" kern="0">
                          <a:effectLst/>
                        </a:rPr>
                        <a:t>2022-08-12 1519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dirty="0">
                          <a:effectLst/>
                        </a:rPr>
                        <a:t>今天进来赌公告的，下周亏的裤衩子都留不下。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7383849"/>
                  </a:ext>
                </a:extLst>
              </a:tr>
              <a:tr h="394126">
                <a:tc>
                  <a:txBody>
                    <a:bodyPr/>
                    <a:lstStyle/>
                    <a:p>
                      <a:pPr algn="l"/>
                      <a:r>
                        <a:rPr lang="en-US" sz="1100" kern="0">
                          <a:effectLst/>
                        </a:rPr>
                        <a:t>2022-08-12 1513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dirty="0">
                          <a:effectLst/>
                        </a:rPr>
                        <a:t>拿稳，大宗交易示范给散户看，让散户交筹码。不要上当，新冠药物很快批下来，到那时，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6310226"/>
                  </a:ext>
                </a:extLst>
              </a:tr>
              <a:tr h="394126">
                <a:tc>
                  <a:txBody>
                    <a:bodyPr/>
                    <a:lstStyle/>
                    <a:p>
                      <a:pPr algn="l"/>
                      <a:r>
                        <a:rPr lang="en-US" sz="1100" kern="0">
                          <a:effectLst/>
                        </a:rPr>
                        <a:t>2022-08-12 1449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来说个笑话，两峰夹谷</a:t>
                      </a:r>
                      <a:r>
                        <a:rPr lang="en-US" sz="1100" kern="0">
                          <a:effectLst/>
                        </a:rPr>
                        <a:t>[</a:t>
                      </a:r>
                      <a:r>
                        <a:rPr lang="zh-CN" sz="1100" kern="0">
                          <a:effectLst/>
                        </a:rPr>
                        <a:t>大笑</a:t>
                      </a:r>
                      <a:r>
                        <a:rPr lang="en-US" sz="1100" kern="0">
                          <a:effectLst/>
                        </a:rPr>
                        <a:t>][</a:t>
                      </a:r>
                      <a:r>
                        <a:rPr lang="zh-CN" sz="1100" kern="0">
                          <a:effectLst/>
                        </a:rPr>
                        <a:t>大笑</a:t>
                      </a:r>
                      <a:r>
                        <a:rPr lang="en-US" sz="1100" kern="0">
                          <a:effectLst/>
                        </a:rPr>
                        <a:t>][</a:t>
                      </a:r>
                      <a:r>
                        <a:rPr lang="zh-CN" sz="1100" kern="0">
                          <a:effectLst/>
                        </a:rPr>
                        <a:t>大笑</a:t>
                      </a:r>
                      <a:r>
                        <a:rPr lang="en-US" sz="1100" kern="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3805337"/>
                  </a:ext>
                </a:extLst>
              </a:tr>
              <a:tr h="394126">
                <a:tc>
                  <a:txBody>
                    <a:bodyPr/>
                    <a:lstStyle/>
                    <a:p>
                      <a:pPr algn="l"/>
                      <a:r>
                        <a:rPr lang="en-US" sz="1100" kern="0">
                          <a:effectLst/>
                        </a:rPr>
                        <a:t>2022-08-12 1447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给大家理一下操作思路。</a:t>
                      </a:r>
                      <a:r>
                        <a:rPr lang="en-US" sz="1100" kern="0">
                          <a:effectLst/>
                        </a:rPr>
                        <a:t>524</a:t>
                      </a:r>
                      <a:r>
                        <a:rPr lang="zh-CN" sz="1100" kern="0">
                          <a:effectLst/>
                        </a:rPr>
                        <a:t>开始收盘就没站上过</a:t>
                      </a:r>
                      <a:r>
                        <a:rPr lang="en-US" sz="1100" kern="0">
                          <a:effectLst/>
                        </a:rPr>
                        <a:t>20MA</a:t>
                      </a:r>
                      <a:r>
                        <a:rPr lang="zh-CN" sz="1100" kern="0">
                          <a:effectLst/>
                        </a:rPr>
                        <a:t>。所以只有还在</a:t>
                      </a:r>
                      <a:r>
                        <a:rPr lang="en-US" sz="1100" kern="0">
                          <a:effectLst/>
                        </a:rPr>
                        <a:t>20MA</a:t>
                      </a:r>
                      <a:r>
                        <a:rPr lang="zh-CN" sz="1100" kern="0">
                          <a:effectLst/>
                        </a:rPr>
                        <a:t>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244141"/>
                  </a:ext>
                </a:extLst>
              </a:tr>
              <a:tr h="394126">
                <a:tc>
                  <a:txBody>
                    <a:bodyPr/>
                    <a:lstStyle/>
                    <a:p>
                      <a:pPr algn="l"/>
                      <a:r>
                        <a:rPr lang="en-US" sz="1100" kern="0">
                          <a:effectLst/>
                        </a:rPr>
                        <a:t>2022-08-12 1427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dirty="0">
                          <a:effectLst/>
                        </a:rPr>
                        <a:t>白酒股，什么时候买都是正确的，中国白酒</a:t>
                      </a:r>
                      <a:r>
                        <a:rPr lang="en-US" sz="1100" kern="0" dirty="0" err="1">
                          <a:effectLst/>
                        </a:rPr>
                        <a:t>yyds</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91116232"/>
                  </a:ext>
                </a:extLst>
              </a:tr>
              <a:tr h="394126">
                <a:tc>
                  <a:txBody>
                    <a:bodyPr/>
                    <a:lstStyle/>
                    <a:p>
                      <a:pPr algn="l"/>
                      <a:r>
                        <a:rPr lang="en-US" sz="1100" kern="0">
                          <a:effectLst/>
                        </a:rPr>
                        <a:t>2022-08-12 1401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日线</a:t>
                      </a:r>
                      <a:r>
                        <a:rPr lang="en-US" sz="1100" kern="0">
                          <a:effectLst/>
                        </a:rPr>
                        <a:t>KDJ</a:t>
                      </a:r>
                      <a:r>
                        <a:rPr lang="zh-CN" sz="1100" kern="0">
                          <a:effectLst/>
                        </a:rPr>
                        <a:t>金叉了！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5066977"/>
                  </a:ext>
                </a:extLst>
              </a:tr>
              <a:tr h="394126">
                <a:tc>
                  <a:txBody>
                    <a:bodyPr/>
                    <a:lstStyle/>
                    <a:p>
                      <a:pPr algn="l"/>
                      <a:r>
                        <a:rPr lang="en-US" sz="1100" kern="0">
                          <a:effectLst/>
                        </a:rPr>
                        <a:t>2022-08-12 1341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高位融券砸盘的现在应该要赎回了。必竞已赚了至少三十个点位左右该知足了吧。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62523194"/>
                  </a:ext>
                </a:extLst>
              </a:tr>
              <a:tr h="394126">
                <a:tc>
                  <a:txBody>
                    <a:bodyPr/>
                    <a:lstStyle/>
                    <a:p>
                      <a:pPr algn="l"/>
                      <a:r>
                        <a:rPr lang="en-US" sz="1100" kern="0">
                          <a:effectLst/>
                        </a:rPr>
                        <a:t>2022-08-12 1332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dirty="0">
                          <a:effectLst/>
                        </a:rPr>
                        <a:t>这股已经没人关注了吧</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2570544"/>
                  </a:ext>
                </a:extLst>
              </a:tr>
            </a:tbl>
          </a:graphicData>
        </a:graphic>
      </p:graphicFrame>
      <p:sp>
        <p:nvSpPr>
          <p:cNvPr id="8" name="文本框 7">
            <a:extLst>
              <a:ext uri="{FF2B5EF4-FFF2-40B4-BE49-F238E27FC236}">
                <a16:creationId xmlns:a16="http://schemas.microsoft.com/office/drawing/2014/main" id="{6680D72A-E164-D937-327B-99B799418DAB}"/>
              </a:ext>
            </a:extLst>
          </p:cNvPr>
          <p:cNvSpPr txBox="1"/>
          <p:nvPr/>
        </p:nvSpPr>
        <p:spPr>
          <a:xfrm>
            <a:off x="6400477" y="1731853"/>
            <a:ext cx="5296677" cy="276999"/>
          </a:xfrm>
          <a:prstGeom prst="rect">
            <a:avLst/>
          </a:prstGeom>
          <a:noFill/>
        </p:spPr>
        <p:txBody>
          <a:bodyPr wrap="square">
            <a:spAutoFit/>
          </a:bodyPr>
          <a:lstStyle/>
          <a:p>
            <a:r>
              <a:rPr lang="en-US" altLang="zh-CN" sz="1200" b="1" dirty="0" err="1">
                <a:solidFill>
                  <a:srgbClr val="7B102B"/>
                </a:solidFill>
              </a:rPr>
              <a:t>JieBa</a:t>
            </a:r>
            <a:r>
              <a:rPr lang="zh-CN" altLang="en-US" sz="1200" b="1" dirty="0">
                <a:solidFill>
                  <a:srgbClr val="7B102B"/>
                </a:solidFill>
              </a:rPr>
              <a:t>停止词典采用哈工大，百度与四川大学智能实验室停止词库组合而成。</a:t>
            </a:r>
          </a:p>
        </p:txBody>
      </p:sp>
      <p:sp>
        <p:nvSpPr>
          <p:cNvPr id="10" name="文本框 9">
            <a:extLst>
              <a:ext uri="{FF2B5EF4-FFF2-40B4-BE49-F238E27FC236}">
                <a16:creationId xmlns:a16="http://schemas.microsoft.com/office/drawing/2014/main" id="{8371412D-119D-EF5C-8EBE-CF729DA72066}"/>
              </a:ext>
            </a:extLst>
          </p:cNvPr>
          <p:cNvSpPr txBox="1"/>
          <p:nvPr/>
        </p:nvSpPr>
        <p:spPr>
          <a:xfrm>
            <a:off x="6400476" y="3891524"/>
            <a:ext cx="5296677" cy="461665"/>
          </a:xfrm>
          <a:prstGeom prst="rect">
            <a:avLst/>
          </a:prstGeom>
          <a:noFill/>
        </p:spPr>
        <p:txBody>
          <a:bodyPr wrap="square">
            <a:spAutoFit/>
          </a:bodyPr>
          <a:lstStyle/>
          <a:p>
            <a:r>
              <a:rPr lang="zh-CN" altLang="en-US" sz="1200" b="1" dirty="0">
                <a:solidFill>
                  <a:srgbClr val="7B102B"/>
                </a:solidFill>
              </a:rPr>
              <a:t>中文金融情感词典</a:t>
            </a:r>
            <a:r>
              <a:rPr lang="zh-CN" altLang="en-US" sz="1200" b="1" dirty="0">
                <a:solidFill>
                  <a:srgbClr val="7B102B"/>
                </a:solidFill>
                <a:sym typeface="Wingdings" panose="05000000000000000000" pitchFamily="2" charset="2"/>
              </a:rPr>
              <a:t>：（来自</a:t>
            </a:r>
            <a:r>
              <a:rPr lang="zh-CN" altLang="en-US" sz="1200" b="1" dirty="0">
                <a:solidFill>
                  <a:srgbClr val="7B102B"/>
                </a:solidFill>
              </a:rPr>
              <a:t>姜富伟、孟令超、唐国豪，“媒体文本情绪与股票回报预测”，</a:t>
            </a:r>
            <a:r>
              <a:rPr lang="en-US" altLang="zh-CN" sz="1200" b="1" dirty="0">
                <a:solidFill>
                  <a:srgbClr val="7B102B"/>
                </a:solidFill>
              </a:rPr>
              <a:t>《</a:t>
            </a:r>
            <a:r>
              <a:rPr lang="zh-CN" altLang="en-US" sz="1200" b="1" dirty="0">
                <a:solidFill>
                  <a:srgbClr val="7B102B"/>
                </a:solidFill>
              </a:rPr>
              <a:t>经济学</a:t>
            </a:r>
            <a:r>
              <a:rPr lang="en-US" altLang="zh-CN" sz="1200" b="1" dirty="0">
                <a:solidFill>
                  <a:srgbClr val="7B102B"/>
                </a:solidFill>
              </a:rPr>
              <a:t>(</a:t>
            </a:r>
            <a:r>
              <a:rPr lang="zh-CN" altLang="en-US" sz="1200" b="1" dirty="0">
                <a:solidFill>
                  <a:srgbClr val="7B102B"/>
                </a:solidFill>
              </a:rPr>
              <a:t>季刊</a:t>
            </a:r>
            <a:r>
              <a:rPr lang="en-US" altLang="zh-CN" sz="1200" b="1" dirty="0">
                <a:solidFill>
                  <a:srgbClr val="7B102B"/>
                </a:solidFill>
              </a:rPr>
              <a:t>)》 </a:t>
            </a:r>
            <a:r>
              <a:rPr lang="zh-CN" altLang="en-US" sz="1200" b="1" dirty="0">
                <a:solidFill>
                  <a:srgbClr val="7B102B"/>
                </a:solidFill>
                <a:sym typeface="Wingdings" panose="05000000000000000000" pitchFamily="2" charset="2"/>
              </a:rPr>
              <a:t>）</a:t>
            </a:r>
            <a:endParaRPr lang="zh-CN" altLang="en-US" sz="1200" b="1" dirty="0">
              <a:solidFill>
                <a:srgbClr val="7B102B"/>
              </a:solidFill>
            </a:endParaRPr>
          </a:p>
        </p:txBody>
      </p:sp>
      <p:sp>
        <p:nvSpPr>
          <p:cNvPr id="12" name="文本框 11">
            <a:extLst>
              <a:ext uri="{FF2B5EF4-FFF2-40B4-BE49-F238E27FC236}">
                <a16:creationId xmlns:a16="http://schemas.microsoft.com/office/drawing/2014/main" id="{D2F0B35F-D334-BCF4-4470-FA0E6AEE60CA}"/>
              </a:ext>
            </a:extLst>
          </p:cNvPr>
          <p:cNvSpPr txBox="1"/>
          <p:nvPr/>
        </p:nvSpPr>
        <p:spPr>
          <a:xfrm>
            <a:off x="5195460" y="6219364"/>
            <a:ext cx="7303674" cy="615553"/>
          </a:xfrm>
          <a:prstGeom prst="rect">
            <a:avLst/>
          </a:prstGeom>
          <a:noFill/>
        </p:spPr>
        <p:txBody>
          <a:bodyPr wrap="square">
            <a:spAutoFit/>
          </a:bodyPr>
          <a:lstStyle/>
          <a:p>
            <a:pPr lvl="0" algn="l">
              <a:buSzPts val="1000"/>
              <a:tabLst>
                <a:tab pos="457200" algn="l"/>
              </a:tabLst>
            </a:pPr>
            <a:r>
              <a:rPr lang="en-US" altLang="zh-CN" sz="1050" kern="0" dirty="0" err="1">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Fuwei</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 Jiang, Joshua Lee, </a:t>
            </a:r>
            <a:r>
              <a:rPr lang="en-US" altLang="zh-CN" sz="1050" kern="0" dirty="0" err="1">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Xiumin</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 Martin, and </a:t>
            </a:r>
            <a:r>
              <a:rPr lang="en-US" altLang="zh-CN" sz="1050" kern="0" dirty="0" err="1">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Guofu</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 </a:t>
            </a:r>
            <a:r>
              <a:rPr lang="en-US" altLang="zh-CN" sz="1050" kern="0" dirty="0" err="1">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Zhou.“Manager</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 Sentiment and Stock Returns” Journal of Financial Economics 132(1), 2019,126-149</a:t>
            </a:r>
            <a:endParaRPr lang="zh-CN" altLang="zh-CN" sz="900" kern="100" dirty="0">
              <a:solidFill>
                <a:srgbClr val="24292F"/>
              </a:solidFill>
              <a:effectLst/>
              <a:latin typeface="等线" panose="02010600030101010101" pitchFamily="2" charset="-122"/>
              <a:ea typeface="等线" panose="02010600030101010101" pitchFamily="2" charset="-122"/>
              <a:cs typeface="Times New Roman" panose="02020603050405020304" pitchFamily="18" charset="0"/>
            </a:endParaRPr>
          </a:p>
          <a:p>
            <a:pPr lvl="0" algn="l">
              <a:spcBef>
                <a:spcPts val="300"/>
              </a:spcBef>
              <a:buSzPts val="1000"/>
              <a:tabLst>
                <a:tab pos="457200" algn="l"/>
              </a:tabLst>
            </a:pP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姜富伟、孟令超、唐国豪，</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媒体文本情绪与股票回报预测</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，《经济学</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季刊</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2021</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年第</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4</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期，第</a:t>
            </a:r>
            <a:r>
              <a:rPr lang="en-US" altLang="zh-CN" sz="1050" kern="0" dirty="0">
                <a:solidFill>
                  <a:srgbClr val="24292F"/>
                </a:solidFill>
                <a:effectLst/>
                <a:latin typeface="Segoe UI" panose="020B0502040204020203" pitchFamily="34" charset="0"/>
                <a:ea typeface="宋体" panose="02010600030101010101" pitchFamily="2" charset="-122"/>
                <a:cs typeface="Times New Roman" panose="02020603050405020304" pitchFamily="18" charset="0"/>
              </a:rPr>
              <a:t>1323-1344</a:t>
            </a:r>
            <a:r>
              <a:rPr lang="zh-CN" altLang="zh-CN" sz="1050" kern="0" dirty="0">
                <a:solidFill>
                  <a:srgbClr val="24292F"/>
                </a:solidFill>
                <a:effectLst/>
                <a:latin typeface="Segoe UI" panose="020B0502040204020203" pitchFamily="34" charset="0"/>
                <a:ea typeface="宋体" panose="02010600030101010101" pitchFamily="2" charset="-122"/>
                <a:cs typeface="Segoe UI" panose="020B0502040204020203" pitchFamily="34" charset="0"/>
              </a:rPr>
              <a:t>页</a:t>
            </a:r>
            <a:endParaRPr lang="zh-CN" altLang="zh-CN" sz="900" kern="100" dirty="0">
              <a:solidFill>
                <a:srgbClr val="24292F"/>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5835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C11765-46A6-807F-5242-AE5B54D04F95}"/>
              </a:ext>
            </a:extLst>
          </p:cNvPr>
          <p:cNvSpPr/>
          <p:nvPr/>
        </p:nvSpPr>
        <p:spPr>
          <a:xfrm>
            <a:off x="1762998" y="3380614"/>
            <a:ext cx="3651862" cy="2868018"/>
          </a:xfrm>
          <a:prstGeom prst="rect">
            <a:avLst/>
          </a:prstGeom>
          <a:ln>
            <a:prstDash val="lg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B3AF883-3FC8-45E2-BDE4-C9CAFE1EE6BA}"/>
              </a:ext>
            </a:extLst>
          </p:cNvPr>
          <p:cNvSpPr>
            <a:spLocks noGrp="1"/>
          </p:cNvSpPr>
          <p:nvPr>
            <p:ph type="title"/>
          </p:nvPr>
        </p:nvSpPr>
        <p:spPr/>
        <p:txBody>
          <a:bodyPr/>
          <a:lstStyle/>
          <a:p>
            <a:r>
              <a:rPr lang="zh-CN" altLang="en-US" dirty="0"/>
              <a:t>特征工程搭建</a:t>
            </a:r>
          </a:p>
        </p:txBody>
      </p:sp>
      <p:sp>
        <p:nvSpPr>
          <p:cNvPr id="33" name="文本框 32">
            <a:extLst>
              <a:ext uri="{FF2B5EF4-FFF2-40B4-BE49-F238E27FC236}">
                <a16:creationId xmlns:a16="http://schemas.microsoft.com/office/drawing/2014/main" id="{4DD56C90-60AF-4B5D-AFC7-98BC480C323E}"/>
              </a:ext>
            </a:extLst>
          </p:cNvPr>
          <p:cNvSpPr txBox="1"/>
          <p:nvPr/>
        </p:nvSpPr>
        <p:spPr>
          <a:xfrm>
            <a:off x="7836326" y="2111810"/>
            <a:ext cx="3892400" cy="1029193"/>
          </a:xfrm>
          <a:prstGeom prst="rect">
            <a:avLst/>
          </a:prstGeom>
        </p:spPr>
        <p:txBody>
          <a:bodyPr wrap="square">
            <a:spAutoFit/>
          </a:bodyPr>
          <a:lstStyle>
            <a:defPPr>
              <a:defRPr lang="zh-CN"/>
            </a:defPPr>
            <a:lvl1pPr algn="just">
              <a:lnSpc>
                <a:spcPct val="130000"/>
              </a:lnSpc>
              <a:spcBef>
                <a:spcPts val="600"/>
              </a:spcBef>
              <a:spcAft>
                <a:spcPts val="600"/>
              </a:spcAft>
              <a:defRPr sz="1200" kern="100">
                <a:latin typeface="微软雅黑" panose="020B0503020204020204" pitchFamily="34" charset="-122"/>
                <a:ea typeface="微软雅黑" panose="020B0503020204020204" pitchFamily="34" charset="-122"/>
                <a:cs typeface="Times New Roman" panose="02020603050405020304" pitchFamily="18" charset="0"/>
              </a:defRPr>
            </a:lvl1pPr>
          </a:lstStyle>
          <a:p>
            <a:pPr>
              <a:spcBef>
                <a:spcPts val="0"/>
              </a:spcBef>
              <a:spcAft>
                <a:spcPts val="0"/>
              </a:spcAft>
            </a:pPr>
            <a:r>
              <a:rPr lang="zh-CN" altLang="en-US" dirty="0"/>
              <a:t>用</a:t>
            </a:r>
            <a:r>
              <a:rPr lang="en-US" altLang="zh-CN" dirty="0" err="1"/>
              <a:t>JieBa</a:t>
            </a:r>
            <a:r>
              <a:rPr lang="zh-CN" altLang="en-US" dirty="0"/>
              <a:t>库使用已经准备好的停止词库，获取同类股票评论在去除停止词后的前</a:t>
            </a:r>
            <a:r>
              <a:rPr lang="en-US" altLang="zh-CN" dirty="0"/>
              <a:t>1000</a:t>
            </a:r>
            <a:r>
              <a:rPr lang="zh-CN" altLang="en-US" dirty="0"/>
              <a:t>个频繁单词。</a:t>
            </a:r>
            <a:endParaRPr lang="en-US" altLang="zh-CN" dirty="0"/>
          </a:p>
          <a:p>
            <a:pPr>
              <a:spcBef>
                <a:spcPts val="0"/>
              </a:spcBef>
              <a:spcAft>
                <a:spcPts val="0"/>
              </a:spcAft>
            </a:pPr>
            <a:r>
              <a:rPr lang="zh-CN" altLang="en-US" dirty="0"/>
              <a:t>后对最频繁单词手动标注词性结合中文金融情感词典对同类的评论进行分类。</a:t>
            </a:r>
            <a:endParaRPr lang="en-US" altLang="zh-CN" dirty="0"/>
          </a:p>
        </p:txBody>
      </p:sp>
      <p:sp>
        <p:nvSpPr>
          <p:cNvPr id="41" name="文本框 40">
            <a:extLst>
              <a:ext uri="{FF2B5EF4-FFF2-40B4-BE49-F238E27FC236}">
                <a16:creationId xmlns:a16="http://schemas.microsoft.com/office/drawing/2014/main" id="{105A5EAD-D201-4436-A275-FC41CF1F5B31}"/>
              </a:ext>
            </a:extLst>
          </p:cNvPr>
          <p:cNvSpPr txBox="1"/>
          <p:nvPr/>
        </p:nvSpPr>
        <p:spPr>
          <a:xfrm>
            <a:off x="7907811" y="5389490"/>
            <a:ext cx="3749430" cy="789127"/>
          </a:xfrm>
          <a:prstGeom prst="rect">
            <a:avLst/>
          </a:prstGeom>
        </p:spPr>
        <p:txBody>
          <a:bodyPr wrap="square">
            <a:spAutoFit/>
          </a:bodyPr>
          <a:lstStyle>
            <a:defPPr>
              <a:defRPr lang="zh-CN"/>
            </a:defPPr>
            <a:lvl1pPr algn="just">
              <a:lnSpc>
                <a:spcPct val="130000"/>
              </a:lnSpc>
              <a:spcBef>
                <a:spcPts val="600"/>
              </a:spcBef>
              <a:spcAft>
                <a:spcPts val="600"/>
              </a:spcAft>
              <a:defRPr sz="1200" kern="100">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使用新训练的情感模型，对研究的个股评论数据进行模型分类，从而获取出此股票评论的情绪指数，作为预测的一大重要指标。</a:t>
            </a:r>
          </a:p>
        </p:txBody>
      </p:sp>
      <p:sp>
        <p:nvSpPr>
          <p:cNvPr id="36" name="文本框 35">
            <a:extLst>
              <a:ext uri="{FF2B5EF4-FFF2-40B4-BE49-F238E27FC236}">
                <a16:creationId xmlns:a16="http://schemas.microsoft.com/office/drawing/2014/main" id="{EF73C44B-C9B3-49EF-AC7A-9D87D2FCE1A3}"/>
              </a:ext>
            </a:extLst>
          </p:cNvPr>
          <p:cNvSpPr txBox="1"/>
          <p:nvPr/>
        </p:nvSpPr>
        <p:spPr>
          <a:xfrm flipH="1">
            <a:off x="8726708" y="1745112"/>
            <a:ext cx="2306994" cy="307777"/>
          </a:xfrm>
          <a:prstGeom prst="rect">
            <a:avLst/>
          </a:prstGeom>
          <a:noFill/>
        </p:spPr>
        <p:txBody>
          <a:bodyPr wrap="square" rtlCol="0">
            <a:spAutoFit/>
          </a:bodyPr>
          <a:lstStyle/>
          <a:p>
            <a:r>
              <a:rPr lang="zh-CN" altLang="en-US" sz="1400" b="1" dirty="0"/>
              <a:t>对数据进行情感词典分类</a:t>
            </a:r>
            <a:endParaRPr lang="en-US" altLang="zh-CN" sz="1400" b="1" dirty="0"/>
          </a:p>
        </p:txBody>
      </p:sp>
      <p:sp>
        <p:nvSpPr>
          <p:cNvPr id="40" name="文本框 39">
            <a:extLst>
              <a:ext uri="{FF2B5EF4-FFF2-40B4-BE49-F238E27FC236}">
                <a16:creationId xmlns:a16="http://schemas.microsoft.com/office/drawing/2014/main" id="{D2833F01-0091-4D5E-8E33-8A3CCBB885A9}"/>
              </a:ext>
            </a:extLst>
          </p:cNvPr>
          <p:cNvSpPr txBox="1"/>
          <p:nvPr/>
        </p:nvSpPr>
        <p:spPr>
          <a:xfrm flipH="1">
            <a:off x="8726708" y="3320075"/>
            <a:ext cx="2544522" cy="307777"/>
          </a:xfrm>
          <a:prstGeom prst="rect">
            <a:avLst/>
          </a:prstGeom>
          <a:noFill/>
        </p:spPr>
        <p:txBody>
          <a:bodyPr wrap="square" rtlCol="0">
            <a:spAutoFit/>
          </a:bodyPr>
          <a:lstStyle/>
          <a:p>
            <a:r>
              <a:rPr lang="zh-CN" altLang="en-US" sz="1400" b="1" dirty="0"/>
              <a:t>训练</a:t>
            </a:r>
            <a:r>
              <a:rPr lang="en-US" altLang="zh-CN" sz="1400" b="1" dirty="0"/>
              <a:t>SnowNLP</a:t>
            </a:r>
            <a:r>
              <a:rPr lang="zh-CN" altLang="en-US" sz="1400" b="1" dirty="0"/>
              <a:t>库中情感模型</a:t>
            </a:r>
          </a:p>
        </p:txBody>
      </p:sp>
      <p:sp>
        <p:nvSpPr>
          <p:cNvPr id="44" name="文本框 43">
            <a:extLst>
              <a:ext uri="{FF2B5EF4-FFF2-40B4-BE49-F238E27FC236}">
                <a16:creationId xmlns:a16="http://schemas.microsoft.com/office/drawing/2014/main" id="{7D02FFC9-6410-4F32-8F50-5935FCD1B6B3}"/>
              </a:ext>
            </a:extLst>
          </p:cNvPr>
          <p:cNvSpPr txBox="1"/>
          <p:nvPr/>
        </p:nvSpPr>
        <p:spPr>
          <a:xfrm flipH="1">
            <a:off x="8724667" y="4931245"/>
            <a:ext cx="2219934" cy="307777"/>
          </a:xfrm>
          <a:prstGeom prst="rect">
            <a:avLst/>
          </a:prstGeom>
          <a:noFill/>
        </p:spPr>
        <p:txBody>
          <a:bodyPr wrap="square" rtlCol="0">
            <a:spAutoFit/>
          </a:bodyPr>
          <a:lstStyle/>
          <a:p>
            <a:r>
              <a:rPr lang="zh-CN" altLang="en-US" sz="1400" b="1" dirty="0"/>
              <a:t>分类评论，获取情绪因子</a:t>
            </a:r>
            <a:endParaRPr lang="en-US" altLang="zh-CN" sz="1400" b="1" dirty="0"/>
          </a:p>
        </p:txBody>
      </p:sp>
      <p:sp>
        <p:nvSpPr>
          <p:cNvPr id="54" name="矩形: 圆角 53">
            <a:extLst>
              <a:ext uri="{FF2B5EF4-FFF2-40B4-BE49-F238E27FC236}">
                <a16:creationId xmlns:a16="http://schemas.microsoft.com/office/drawing/2014/main" id="{823B768D-19B6-433D-BBCB-3E5559E8188F}"/>
              </a:ext>
            </a:extLst>
          </p:cNvPr>
          <p:cNvSpPr/>
          <p:nvPr/>
        </p:nvSpPr>
        <p:spPr>
          <a:xfrm>
            <a:off x="44411" y="1620267"/>
            <a:ext cx="11718525" cy="4750526"/>
          </a:xfrm>
          <a:prstGeom prst="roundRect">
            <a:avLst>
              <a:gd name="adj" fmla="val 0"/>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C1570C52-FDC6-4641-AB87-F12473B99AF0}"/>
              </a:ext>
            </a:extLst>
          </p:cNvPr>
          <p:cNvGrpSpPr/>
          <p:nvPr/>
        </p:nvGrpSpPr>
        <p:grpSpPr>
          <a:xfrm>
            <a:off x="8206724" y="1711856"/>
            <a:ext cx="236797" cy="236797"/>
            <a:chOff x="6274696" y="5241241"/>
            <a:chExt cx="236797" cy="236797"/>
          </a:xfrm>
        </p:grpSpPr>
        <p:sp>
          <p:nvSpPr>
            <p:cNvPr id="57" name="椭圆 56">
              <a:extLst>
                <a:ext uri="{FF2B5EF4-FFF2-40B4-BE49-F238E27FC236}">
                  <a16:creationId xmlns:a16="http://schemas.microsoft.com/office/drawing/2014/main" id="{A8684197-40B4-42B6-8552-36DE7BF8C481}"/>
                </a:ext>
              </a:extLst>
            </p:cNvPr>
            <p:cNvSpPr/>
            <p:nvPr/>
          </p:nvSpPr>
          <p:spPr>
            <a:xfrm>
              <a:off x="6274696" y="5241241"/>
              <a:ext cx="236797" cy="2367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syringe_195954">
              <a:extLst>
                <a:ext uri="{FF2B5EF4-FFF2-40B4-BE49-F238E27FC236}">
                  <a16:creationId xmlns:a16="http://schemas.microsoft.com/office/drawing/2014/main" id="{24D1084E-FB5A-4DD0-AB1A-1C855C8E963F}"/>
                </a:ext>
              </a:extLst>
            </p:cNvPr>
            <p:cNvSpPr/>
            <p:nvPr/>
          </p:nvSpPr>
          <p:spPr>
            <a:xfrm>
              <a:off x="6307827" y="5274497"/>
              <a:ext cx="170535" cy="170285"/>
            </a:xfrm>
            <a:custGeom>
              <a:avLst/>
              <a:gdLst>
                <a:gd name="T0" fmla="*/ 6766 w 7036"/>
                <a:gd name="T1" fmla="*/ 1612 h 7036"/>
                <a:gd name="T2" fmla="*/ 5423 w 7036"/>
                <a:gd name="T3" fmla="*/ 269 h 7036"/>
                <a:gd name="T4" fmla="*/ 5016 w 7036"/>
                <a:gd name="T5" fmla="*/ 676 h 7036"/>
                <a:gd name="T6" fmla="*/ 5179 w 7036"/>
                <a:gd name="T7" fmla="*/ 839 h 7036"/>
                <a:gd name="T8" fmla="*/ 4395 w 7036"/>
                <a:gd name="T9" fmla="*/ 1624 h 7036"/>
                <a:gd name="T10" fmla="*/ 3714 w 7036"/>
                <a:gd name="T11" fmla="*/ 944 h 7036"/>
                <a:gd name="T12" fmla="*/ 3307 w 7036"/>
                <a:gd name="T13" fmla="*/ 1351 h 7036"/>
                <a:gd name="T14" fmla="*/ 3621 w 7036"/>
                <a:gd name="T15" fmla="*/ 1665 h 7036"/>
                <a:gd name="T16" fmla="*/ 975 w 7036"/>
                <a:gd name="T17" fmla="*/ 4310 h 7036"/>
                <a:gd name="T18" fmla="*/ 975 w 7036"/>
                <a:gd name="T19" fmla="*/ 4717 h 7036"/>
                <a:gd name="T20" fmla="*/ 1443 w 7036"/>
                <a:gd name="T21" fmla="*/ 5185 h 7036"/>
                <a:gd name="T22" fmla="*/ 112 w 7036"/>
                <a:gd name="T23" fmla="*/ 6516 h 7036"/>
                <a:gd name="T24" fmla="*/ 112 w 7036"/>
                <a:gd name="T25" fmla="*/ 6923 h 7036"/>
                <a:gd name="T26" fmla="*/ 519 w 7036"/>
                <a:gd name="T27" fmla="*/ 6923 h 7036"/>
                <a:gd name="T28" fmla="*/ 1850 w 7036"/>
                <a:gd name="T29" fmla="*/ 5592 h 7036"/>
                <a:gd name="T30" fmla="*/ 2318 w 7036"/>
                <a:gd name="T31" fmla="*/ 6060 h 7036"/>
                <a:gd name="T32" fmla="*/ 2725 w 7036"/>
                <a:gd name="T33" fmla="*/ 6060 h 7036"/>
                <a:gd name="T34" fmla="*/ 5371 w 7036"/>
                <a:gd name="T35" fmla="*/ 3415 h 7036"/>
                <a:gd name="T36" fmla="*/ 5685 w 7036"/>
                <a:gd name="T37" fmla="*/ 3729 h 7036"/>
                <a:gd name="T38" fmla="*/ 6092 w 7036"/>
                <a:gd name="T39" fmla="*/ 3322 h 7036"/>
                <a:gd name="T40" fmla="*/ 5411 w 7036"/>
                <a:gd name="T41" fmla="*/ 2641 h 7036"/>
                <a:gd name="T42" fmla="*/ 6196 w 7036"/>
                <a:gd name="T43" fmla="*/ 1856 h 7036"/>
                <a:gd name="T44" fmla="*/ 6359 w 7036"/>
                <a:gd name="T45" fmla="*/ 2019 h 7036"/>
                <a:gd name="T46" fmla="*/ 6766 w 7036"/>
                <a:gd name="T47" fmla="*/ 1612 h 7036"/>
                <a:gd name="T48" fmla="*/ 3695 w 7036"/>
                <a:gd name="T49" fmla="*/ 4276 h 7036"/>
                <a:gd name="T50" fmla="*/ 3479 w 7036"/>
                <a:gd name="T51" fmla="*/ 3964 h 7036"/>
                <a:gd name="T52" fmla="*/ 3261 w 7036"/>
                <a:gd name="T53" fmla="*/ 2838 h 7036"/>
                <a:gd name="T54" fmla="*/ 4028 w 7036"/>
                <a:gd name="T55" fmla="*/ 2072 h 7036"/>
                <a:gd name="T56" fmla="*/ 4964 w 7036"/>
                <a:gd name="T57" fmla="*/ 3008 h 7036"/>
                <a:gd name="T58" fmla="*/ 3695 w 7036"/>
                <a:gd name="T59" fmla="*/ 4276 h 7036"/>
                <a:gd name="T60" fmla="*/ 5004 w 7036"/>
                <a:gd name="T61" fmla="*/ 2234 h 7036"/>
                <a:gd name="T62" fmla="*/ 4802 w 7036"/>
                <a:gd name="T63" fmla="*/ 2031 h 7036"/>
                <a:gd name="T64" fmla="*/ 5586 w 7036"/>
                <a:gd name="T65" fmla="*/ 1246 h 7036"/>
                <a:gd name="T66" fmla="*/ 5789 w 7036"/>
                <a:gd name="T67" fmla="*/ 1449 h 7036"/>
                <a:gd name="T68" fmla="*/ 5004 w 7036"/>
                <a:gd name="T69" fmla="*/ 2234 h 7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36" h="7036">
                  <a:moveTo>
                    <a:pt x="6766" y="1612"/>
                  </a:moveTo>
                  <a:cubicBezTo>
                    <a:pt x="6625" y="1471"/>
                    <a:pt x="5575" y="421"/>
                    <a:pt x="5423" y="269"/>
                  </a:cubicBezTo>
                  <a:cubicBezTo>
                    <a:pt x="5154" y="0"/>
                    <a:pt x="4747" y="407"/>
                    <a:pt x="5016" y="676"/>
                  </a:cubicBezTo>
                  <a:lnTo>
                    <a:pt x="5179" y="839"/>
                  </a:lnTo>
                  <a:lnTo>
                    <a:pt x="4395" y="1624"/>
                  </a:lnTo>
                  <a:lnTo>
                    <a:pt x="3714" y="944"/>
                  </a:lnTo>
                  <a:cubicBezTo>
                    <a:pt x="3445" y="675"/>
                    <a:pt x="3038" y="1081"/>
                    <a:pt x="3307" y="1351"/>
                  </a:cubicBezTo>
                  <a:lnTo>
                    <a:pt x="3621" y="1665"/>
                  </a:lnTo>
                  <a:cubicBezTo>
                    <a:pt x="2255" y="3030"/>
                    <a:pt x="3022" y="2263"/>
                    <a:pt x="975" y="4310"/>
                  </a:cubicBezTo>
                  <a:cubicBezTo>
                    <a:pt x="863" y="4423"/>
                    <a:pt x="863" y="4605"/>
                    <a:pt x="975" y="4717"/>
                  </a:cubicBezTo>
                  <a:lnTo>
                    <a:pt x="1443" y="5185"/>
                  </a:lnTo>
                  <a:lnTo>
                    <a:pt x="112" y="6516"/>
                  </a:lnTo>
                  <a:cubicBezTo>
                    <a:pt x="0" y="6629"/>
                    <a:pt x="0" y="6811"/>
                    <a:pt x="112" y="6923"/>
                  </a:cubicBezTo>
                  <a:cubicBezTo>
                    <a:pt x="225" y="7036"/>
                    <a:pt x="407" y="7036"/>
                    <a:pt x="519" y="6923"/>
                  </a:cubicBezTo>
                  <a:lnTo>
                    <a:pt x="1850" y="5592"/>
                  </a:lnTo>
                  <a:lnTo>
                    <a:pt x="2318" y="6060"/>
                  </a:lnTo>
                  <a:cubicBezTo>
                    <a:pt x="2431" y="6173"/>
                    <a:pt x="2613" y="6173"/>
                    <a:pt x="2725" y="6060"/>
                  </a:cubicBezTo>
                  <a:cubicBezTo>
                    <a:pt x="4397" y="4388"/>
                    <a:pt x="5362" y="3424"/>
                    <a:pt x="5371" y="3415"/>
                  </a:cubicBezTo>
                  <a:lnTo>
                    <a:pt x="5685" y="3729"/>
                  </a:lnTo>
                  <a:cubicBezTo>
                    <a:pt x="5954" y="3997"/>
                    <a:pt x="6361" y="3591"/>
                    <a:pt x="6092" y="3322"/>
                  </a:cubicBezTo>
                  <a:lnTo>
                    <a:pt x="5411" y="2641"/>
                  </a:lnTo>
                  <a:lnTo>
                    <a:pt x="6196" y="1856"/>
                  </a:lnTo>
                  <a:lnTo>
                    <a:pt x="6359" y="2019"/>
                  </a:lnTo>
                  <a:cubicBezTo>
                    <a:pt x="6628" y="2288"/>
                    <a:pt x="7036" y="1882"/>
                    <a:pt x="6766" y="1612"/>
                  </a:cubicBezTo>
                  <a:close/>
                  <a:moveTo>
                    <a:pt x="3695" y="4276"/>
                  </a:moveTo>
                  <a:cubicBezTo>
                    <a:pt x="3484" y="4065"/>
                    <a:pt x="3417" y="4026"/>
                    <a:pt x="3479" y="3964"/>
                  </a:cubicBezTo>
                  <a:cubicBezTo>
                    <a:pt x="3894" y="3548"/>
                    <a:pt x="3600" y="3177"/>
                    <a:pt x="3261" y="2838"/>
                  </a:cubicBezTo>
                  <a:lnTo>
                    <a:pt x="4028" y="2072"/>
                  </a:lnTo>
                  <a:lnTo>
                    <a:pt x="4964" y="3008"/>
                  </a:lnTo>
                  <a:lnTo>
                    <a:pt x="3695" y="4276"/>
                  </a:lnTo>
                  <a:close/>
                  <a:moveTo>
                    <a:pt x="5004" y="2234"/>
                  </a:moveTo>
                  <a:cubicBezTo>
                    <a:pt x="4880" y="2110"/>
                    <a:pt x="4926" y="2156"/>
                    <a:pt x="4802" y="2031"/>
                  </a:cubicBezTo>
                  <a:lnTo>
                    <a:pt x="5586" y="1246"/>
                  </a:lnTo>
                  <a:cubicBezTo>
                    <a:pt x="5707" y="1367"/>
                    <a:pt x="5713" y="1373"/>
                    <a:pt x="5789" y="1449"/>
                  </a:cubicBezTo>
                  <a:lnTo>
                    <a:pt x="5004" y="2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a:extLst>
              <a:ext uri="{FF2B5EF4-FFF2-40B4-BE49-F238E27FC236}">
                <a16:creationId xmlns:a16="http://schemas.microsoft.com/office/drawing/2014/main" id="{F2F2403C-25DE-42B2-8956-18D5B176F65F}"/>
              </a:ext>
            </a:extLst>
          </p:cNvPr>
          <p:cNvGrpSpPr/>
          <p:nvPr/>
        </p:nvGrpSpPr>
        <p:grpSpPr>
          <a:xfrm>
            <a:off x="8206724" y="3337398"/>
            <a:ext cx="382919" cy="253916"/>
            <a:chOff x="9072231" y="3445402"/>
            <a:chExt cx="382919" cy="253916"/>
          </a:xfrm>
        </p:grpSpPr>
        <p:sp>
          <p:nvSpPr>
            <p:cNvPr id="60" name="椭圆 59">
              <a:extLst>
                <a:ext uri="{FF2B5EF4-FFF2-40B4-BE49-F238E27FC236}">
                  <a16:creationId xmlns:a16="http://schemas.microsoft.com/office/drawing/2014/main" id="{66A338A5-9B53-4920-9E7B-5908BAC7BCC8}"/>
                </a:ext>
              </a:extLst>
            </p:cNvPr>
            <p:cNvSpPr/>
            <p:nvPr/>
          </p:nvSpPr>
          <p:spPr>
            <a:xfrm>
              <a:off x="9145292" y="3453962"/>
              <a:ext cx="236797" cy="2367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4FF88E-B7CE-4F89-A475-A0A381220418}"/>
                </a:ext>
              </a:extLst>
            </p:cNvPr>
            <p:cNvSpPr txBox="1"/>
            <p:nvPr/>
          </p:nvSpPr>
          <p:spPr>
            <a:xfrm>
              <a:off x="9072231" y="3445402"/>
              <a:ext cx="382919" cy="253916"/>
            </a:xfrm>
            <a:prstGeom prst="rect">
              <a:avLst/>
            </a:prstGeom>
            <a:noFill/>
          </p:spPr>
          <p:txBody>
            <a:bodyPr wrap="square" rtlCol="0">
              <a:spAutoFit/>
            </a:bodyPr>
            <a:lstStyle/>
            <a:p>
              <a:r>
                <a:rPr lang="en-US" altLang="zh-CN" sz="1050" b="1" dirty="0">
                  <a:solidFill>
                    <a:schemeClr val="bg1"/>
                  </a:solidFill>
                </a:rPr>
                <a:t>Me</a:t>
              </a:r>
              <a:endParaRPr lang="zh-CN" altLang="en-US" sz="1050" b="1" dirty="0">
                <a:solidFill>
                  <a:schemeClr val="bg1"/>
                </a:solidFill>
              </a:endParaRPr>
            </a:p>
          </p:txBody>
        </p:sp>
      </p:grpSp>
      <p:grpSp>
        <p:nvGrpSpPr>
          <p:cNvPr id="15" name="组合 14">
            <a:extLst>
              <a:ext uri="{FF2B5EF4-FFF2-40B4-BE49-F238E27FC236}">
                <a16:creationId xmlns:a16="http://schemas.microsoft.com/office/drawing/2014/main" id="{B5119069-220C-4115-8386-0B490BC5E3CB}"/>
              </a:ext>
            </a:extLst>
          </p:cNvPr>
          <p:cNvGrpSpPr/>
          <p:nvPr/>
        </p:nvGrpSpPr>
        <p:grpSpPr>
          <a:xfrm>
            <a:off x="8279785" y="4952752"/>
            <a:ext cx="236797" cy="236797"/>
            <a:chOff x="9128945" y="5268686"/>
            <a:chExt cx="236797" cy="236797"/>
          </a:xfrm>
        </p:grpSpPr>
        <p:sp>
          <p:nvSpPr>
            <p:cNvPr id="63" name="椭圆 62">
              <a:extLst>
                <a:ext uri="{FF2B5EF4-FFF2-40B4-BE49-F238E27FC236}">
                  <a16:creationId xmlns:a16="http://schemas.microsoft.com/office/drawing/2014/main" id="{109CF3AB-3666-412F-9DB2-B6F63CF3D239}"/>
                </a:ext>
              </a:extLst>
            </p:cNvPr>
            <p:cNvSpPr/>
            <p:nvPr/>
          </p:nvSpPr>
          <p:spPr>
            <a:xfrm>
              <a:off x="9128945" y="5268686"/>
              <a:ext cx="236797" cy="2367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a:extLst>
                <a:ext uri="{FF2B5EF4-FFF2-40B4-BE49-F238E27FC236}">
                  <a16:creationId xmlns:a16="http://schemas.microsoft.com/office/drawing/2014/main" id="{BDA165A3-858E-4688-842B-6695FADAD22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68725" y="5308466"/>
              <a:ext cx="157236" cy="157236"/>
            </a:xfrm>
            <a:prstGeom prst="rect">
              <a:avLst/>
            </a:prstGeom>
          </p:spPr>
        </p:pic>
      </p:grpSp>
      <p:cxnSp>
        <p:nvCxnSpPr>
          <p:cNvPr id="17" name="直接连接符 16">
            <a:extLst>
              <a:ext uri="{FF2B5EF4-FFF2-40B4-BE49-F238E27FC236}">
                <a16:creationId xmlns:a16="http://schemas.microsoft.com/office/drawing/2014/main" id="{E2B7BB37-06E0-44D7-9F08-C87CF29E8331}"/>
              </a:ext>
            </a:extLst>
          </p:cNvPr>
          <p:cNvCxnSpPr>
            <a:cxnSpLocks/>
          </p:cNvCxnSpPr>
          <p:nvPr/>
        </p:nvCxnSpPr>
        <p:spPr>
          <a:xfrm flipV="1">
            <a:off x="8112060" y="3169226"/>
            <a:ext cx="3785814" cy="0"/>
          </a:xfrm>
          <a:prstGeom prst="line">
            <a:avLst/>
          </a:prstGeom>
          <a:ln>
            <a:solidFill>
              <a:srgbClr val="A8AABC"/>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526B367-5D21-4A4F-91FB-C4BA8A0392FF}"/>
              </a:ext>
            </a:extLst>
          </p:cNvPr>
          <p:cNvCxnSpPr>
            <a:cxnSpLocks/>
          </p:cNvCxnSpPr>
          <p:nvPr/>
        </p:nvCxnSpPr>
        <p:spPr>
          <a:xfrm flipV="1">
            <a:off x="8112060" y="4814623"/>
            <a:ext cx="3785814" cy="0"/>
          </a:xfrm>
          <a:prstGeom prst="line">
            <a:avLst/>
          </a:prstGeom>
          <a:ln>
            <a:solidFill>
              <a:srgbClr val="A8AABC"/>
            </a:solidFill>
            <a:prstDash val="sysDash"/>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E54DA09-2075-46A7-B528-655610AAEC8D}"/>
              </a:ext>
            </a:extLst>
          </p:cNvPr>
          <p:cNvCxnSpPr>
            <a:cxnSpLocks/>
          </p:cNvCxnSpPr>
          <p:nvPr/>
        </p:nvCxnSpPr>
        <p:spPr>
          <a:xfrm>
            <a:off x="7577997" y="1820122"/>
            <a:ext cx="0" cy="4288911"/>
          </a:xfrm>
          <a:prstGeom prst="line">
            <a:avLst/>
          </a:prstGeom>
          <a:ln>
            <a:solidFill>
              <a:srgbClr val="A8AABC"/>
            </a:solidFill>
            <a:prstDash val="sys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DC3A4A7-2851-58AE-C296-2F241BF6C1EC}"/>
              </a:ext>
            </a:extLst>
          </p:cNvPr>
          <p:cNvSpPr txBox="1"/>
          <p:nvPr/>
        </p:nvSpPr>
        <p:spPr>
          <a:xfrm>
            <a:off x="771912" y="4663617"/>
            <a:ext cx="1753721" cy="510909"/>
          </a:xfrm>
          <a:prstGeom prst="rect">
            <a:avLst/>
          </a:prstGeom>
          <a:noFill/>
        </p:spPr>
        <p:txBody>
          <a:bodyPr wrap="square" rtlCol="0">
            <a:spAutoFit/>
          </a:bodyPr>
          <a:lstStyle/>
          <a:p>
            <a:pPr>
              <a:lnSpc>
                <a:spcPct val="130000"/>
              </a:lnSpc>
            </a:pPr>
            <a:r>
              <a:rPr lang="zh-CN" altLang="en-US" sz="1050" b="1" dirty="0"/>
              <a:t>已标好极性</a:t>
            </a:r>
            <a:endParaRPr lang="en-US" altLang="zh-CN" sz="1050" b="1" dirty="0"/>
          </a:p>
          <a:p>
            <a:pPr>
              <a:lnSpc>
                <a:spcPct val="130000"/>
              </a:lnSpc>
            </a:pPr>
            <a:r>
              <a:rPr lang="zh-CN" altLang="en-US" sz="1050" b="1" dirty="0"/>
              <a:t>的文本数据</a:t>
            </a:r>
          </a:p>
        </p:txBody>
      </p:sp>
      <p:cxnSp>
        <p:nvCxnSpPr>
          <p:cNvPr id="9" name="直接连接符 8">
            <a:extLst>
              <a:ext uri="{FF2B5EF4-FFF2-40B4-BE49-F238E27FC236}">
                <a16:creationId xmlns:a16="http://schemas.microsoft.com/office/drawing/2014/main" id="{5D6A18BA-03F9-BD63-5E00-D1701DA684F2}"/>
              </a:ext>
            </a:extLst>
          </p:cNvPr>
          <p:cNvCxnSpPr>
            <a:cxnSpLocks/>
          </p:cNvCxnSpPr>
          <p:nvPr/>
        </p:nvCxnSpPr>
        <p:spPr>
          <a:xfrm flipV="1">
            <a:off x="1648772" y="4894879"/>
            <a:ext cx="368552" cy="29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767B052-2CC8-8539-F543-C81779591F72}"/>
              </a:ext>
            </a:extLst>
          </p:cNvPr>
          <p:cNvCxnSpPr>
            <a:cxnSpLocks/>
          </p:cNvCxnSpPr>
          <p:nvPr/>
        </p:nvCxnSpPr>
        <p:spPr>
          <a:xfrm>
            <a:off x="2031133" y="4239970"/>
            <a:ext cx="3190" cy="1358202"/>
          </a:xfrm>
          <a:prstGeom prst="line">
            <a:avLst/>
          </a:prstGeom>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3E875405-6D8D-847D-27C5-77B3A833C0C3}"/>
              </a:ext>
            </a:extLst>
          </p:cNvPr>
          <p:cNvCxnSpPr>
            <a:cxnSpLocks/>
          </p:cNvCxnSpPr>
          <p:nvPr/>
        </p:nvCxnSpPr>
        <p:spPr>
          <a:xfrm>
            <a:off x="2031133" y="4239970"/>
            <a:ext cx="4792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BA693004-1BA9-B952-32F9-9227A40EC5FE}"/>
              </a:ext>
            </a:extLst>
          </p:cNvPr>
          <p:cNvCxnSpPr>
            <a:cxnSpLocks/>
          </p:cNvCxnSpPr>
          <p:nvPr/>
        </p:nvCxnSpPr>
        <p:spPr>
          <a:xfrm>
            <a:off x="2030879" y="5598172"/>
            <a:ext cx="4674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矩形: 圆角 20">
            <a:extLst>
              <a:ext uri="{FF2B5EF4-FFF2-40B4-BE49-F238E27FC236}">
                <a16:creationId xmlns:a16="http://schemas.microsoft.com/office/drawing/2014/main" id="{723E00BD-3A56-5122-FA73-BD1DD27D32FD}"/>
              </a:ext>
            </a:extLst>
          </p:cNvPr>
          <p:cNvSpPr/>
          <p:nvPr/>
        </p:nvSpPr>
        <p:spPr>
          <a:xfrm>
            <a:off x="2532698" y="4025183"/>
            <a:ext cx="883699" cy="4183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2158D97-B615-1BDB-35EF-B35ACFEF6DB0}"/>
              </a:ext>
            </a:extLst>
          </p:cNvPr>
          <p:cNvSpPr/>
          <p:nvPr/>
        </p:nvSpPr>
        <p:spPr>
          <a:xfrm>
            <a:off x="2510675" y="5388982"/>
            <a:ext cx="883699" cy="4183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620DBA5-AC5B-5C3E-59D0-F8FBD80F5D0C}"/>
              </a:ext>
            </a:extLst>
          </p:cNvPr>
          <p:cNvSpPr txBox="1"/>
          <p:nvPr/>
        </p:nvSpPr>
        <p:spPr>
          <a:xfrm>
            <a:off x="2617646" y="4100988"/>
            <a:ext cx="1753721" cy="281808"/>
          </a:xfrm>
          <a:prstGeom prst="rect">
            <a:avLst/>
          </a:prstGeom>
          <a:noFill/>
        </p:spPr>
        <p:txBody>
          <a:bodyPr wrap="square" rtlCol="0">
            <a:spAutoFit/>
          </a:bodyPr>
          <a:lstStyle/>
          <a:p>
            <a:pPr>
              <a:lnSpc>
                <a:spcPct val="130000"/>
              </a:lnSpc>
            </a:pPr>
            <a:r>
              <a:rPr lang="zh-CN" altLang="en-US" sz="1050" b="1" dirty="0"/>
              <a:t>特征提取</a:t>
            </a:r>
            <a:endParaRPr lang="en-US" altLang="zh-CN" sz="1050" b="1" dirty="0"/>
          </a:p>
        </p:txBody>
      </p:sp>
      <p:sp>
        <p:nvSpPr>
          <p:cNvPr id="29" name="文本框 28">
            <a:extLst>
              <a:ext uri="{FF2B5EF4-FFF2-40B4-BE49-F238E27FC236}">
                <a16:creationId xmlns:a16="http://schemas.microsoft.com/office/drawing/2014/main" id="{4D7C8964-ABA1-259A-F0DA-E6EEFF619195}"/>
              </a:ext>
            </a:extLst>
          </p:cNvPr>
          <p:cNvSpPr txBox="1"/>
          <p:nvPr/>
        </p:nvSpPr>
        <p:spPr>
          <a:xfrm>
            <a:off x="2546047" y="5445657"/>
            <a:ext cx="1753721" cy="281808"/>
          </a:xfrm>
          <a:prstGeom prst="rect">
            <a:avLst/>
          </a:prstGeom>
          <a:noFill/>
        </p:spPr>
        <p:txBody>
          <a:bodyPr wrap="square" rtlCol="0">
            <a:spAutoFit/>
          </a:bodyPr>
          <a:lstStyle/>
          <a:p>
            <a:pPr>
              <a:lnSpc>
                <a:spcPct val="130000"/>
              </a:lnSpc>
            </a:pPr>
            <a:r>
              <a:rPr lang="zh-CN" altLang="en-US" sz="1050" b="1" dirty="0"/>
              <a:t>原语料库</a:t>
            </a:r>
            <a:endParaRPr lang="en-US" altLang="zh-CN" sz="1050" b="1" dirty="0"/>
          </a:p>
        </p:txBody>
      </p:sp>
      <p:sp>
        <p:nvSpPr>
          <p:cNvPr id="30" name="矩形 29">
            <a:extLst>
              <a:ext uri="{FF2B5EF4-FFF2-40B4-BE49-F238E27FC236}">
                <a16:creationId xmlns:a16="http://schemas.microsoft.com/office/drawing/2014/main" id="{1D8E3E6D-3F91-DEF8-F22F-6D8D1F165160}"/>
              </a:ext>
            </a:extLst>
          </p:cNvPr>
          <p:cNvSpPr/>
          <p:nvPr/>
        </p:nvSpPr>
        <p:spPr>
          <a:xfrm>
            <a:off x="463274" y="1662041"/>
            <a:ext cx="1290425" cy="5323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B5D84A1B-FCAB-F4D6-43AE-2EC137A4837B}"/>
              </a:ext>
            </a:extLst>
          </p:cNvPr>
          <p:cNvSpPr txBox="1"/>
          <p:nvPr/>
        </p:nvSpPr>
        <p:spPr>
          <a:xfrm>
            <a:off x="745898" y="1790122"/>
            <a:ext cx="1753721" cy="281808"/>
          </a:xfrm>
          <a:prstGeom prst="rect">
            <a:avLst/>
          </a:prstGeom>
          <a:noFill/>
        </p:spPr>
        <p:txBody>
          <a:bodyPr wrap="square" rtlCol="0">
            <a:spAutoFit/>
          </a:bodyPr>
          <a:lstStyle/>
          <a:p>
            <a:pPr>
              <a:lnSpc>
                <a:spcPct val="130000"/>
              </a:lnSpc>
            </a:pPr>
            <a:r>
              <a:rPr lang="zh-CN" altLang="en-US" sz="1050" b="1" dirty="0"/>
              <a:t>同类评论</a:t>
            </a:r>
            <a:endParaRPr lang="en-US" altLang="zh-CN" sz="1050" b="1" dirty="0"/>
          </a:p>
        </p:txBody>
      </p:sp>
      <p:cxnSp>
        <p:nvCxnSpPr>
          <p:cNvPr id="35" name="直接箭头连接符 34">
            <a:extLst>
              <a:ext uri="{FF2B5EF4-FFF2-40B4-BE49-F238E27FC236}">
                <a16:creationId xmlns:a16="http://schemas.microsoft.com/office/drawing/2014/main" id="{6610734D-23A9-C198-83D9-E43CC96EA399}"/>
              </a:ext>
            </a:extLst>
          </p:cNvPr>
          <p:cNvCxnSpPr>
            <a:cxnSpLocks/>
            <a:stCxn id="30" idx="2"/>
          </p:cNvCxnSpPr>
          <p:nvPr/>
        </p:nvCxnSpPr>
        <p:spPr>
          <a:xfrm flipH="1">
            <a:off x="1108486" y="2194383"/>
            <a:ext cx="1" cy="295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7C3F56C4-09E5-BBDD-950A-46319021B20C}"/>
              </a:ext>
            </a:extLst>
          </p:cNvPr>
          <p:cNvSpPr/>
          <p:nvPr/>
        </p:nvSpPr>
        <p:spPr>
          <a:xfrm>
            <a:off x="318120" y="2508540"/>
            <a:ext cx="1613701" cy="7015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9" name="文本框 24">
            <a:extLst>
              <a:ext uri="{FF2B5EF4-FFF2-40B4-BE49-F238E27FC236}">
                <a16:creationId xmlns:a16="http://schemas.microsoft.com/office/drawing/2014/main" id="{A620DBA5-AC5B-5C3E-59D0-F8FBD80F5D0C}"/>
              </a:ext>
            </a:extLst>
          </p:cNvPr>
          <p:cNvSpPr txBox="1"/>
          <p:nvPr/>
        </p:nvSpPr>
        <p:spPr>
          <a:xfrm>
            <a:off x="700610" y="2639445"/>
            <a:ext cx="1753721" cy="4918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50" b="1" dirty="0" err="1"/>
              <a:t>JieBa</a:t>
            </a:r>
            <a:r>
              <a:rPr lang="zh-CN" altLang="en-US" sz="1050" b="1" dirty="0"/>
              <a:t>分词</a:t>
            </a:r>
            <a:endParaRPr lang="en-US" altLang="zh-CN" sz="1050" b="1" dirty="0"/>
          </a:p>
          <a:p>
            <a:pPr>
              <a:lnSpc>
                <a:spcPct val="130000"/>
              </a:lnSpc>
            </a:pPr>
            <a:r>
              <a:rPr lang="zh-CN" altLang="en-US" sz="1050" b="1" dirty="0"/>
              <a:t>停用词典</a:t>
            </a:r>
            <a:endParaRPr lang="en-US" altLang="zh-CN" sz="1050" b="1" dirty="0"/>
          </a:p>
        </p:txBody>
      </p:sp>
      <p:cxnSp>
        <p:nvCxnSpPr>
          <p:cNvPr id="48" name="直接箭头连接符 47">
            <a:extLst>
              <a:ext uri="{FF2B5EF4-FFF2-40B4-BE49-F238E27FC236}">
                <a16:creationId xmlns:a16="http://schemas.microsoft.com/office/drawing/2014/main" id="{CA01B2B9-978A-B2D9-6C70-7CC6A573DE0C}"/>
              </a:ext>
            </a:extLst>
          </p:cNvPr>
          <p:cNvCxnSpPr>
            <a:cxnSpLocks/>
            <a:stCxn id="38" idx="2"/>
          </p:cNvCxnSpPr>
          <p:nvPr/>
        </p:nvCxnSpPr>
        <p:spPr>
          <a:xfrm>
            <a:off x="1124971" y="3210078"/>
            <a:ext cx="0" cy="355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CD46DAF3-E52D-2FAE-073F-8608A4EB6823}"/>
              </a:ext>
            </a:extLst>
          </p:cNvPr>
          <p:cNvCxnSpPr/>
          <p:nvPr/>
        </p:nvCxnSpPr>
        <p:spPr>
          <a:xfrm>
            <a:off x="3409332" y="5615260"/>
            <a:ext cx="262350" cy="0"/>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AF28B1F-EBF4-6B31-83BE-9627DD3F9CF4}"/>
              </a:ext>
            </a:extLst>
          </p:cNvPr>
          <p:cNvCxnSpPr>
            <a:cxnSpLocks/>
          </p:cNvCxnSpPr>
          <p:nvPr/>
        </p:nvCxnSpPr>
        <p:spPr>
          <a:xfrm>
            <a:off x="3679314" y="4239970"/>
            <a:ext cx="0" cy="1375290"/>
          </a:xfrm>
          <a:prstGeom prst="line">
            <a:avLst/>
          </a:prstGeom>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AD971084-66B5-FE61-7157-724889065275}"/>
              </a:ext>
            </a:extLst>
          </p:cNvPr>
          <p:cNvCxnSpPr/>
          <p:nvPr/>
        </p:nvCxnSpPr>
        <p:spPr>
          <a:xfrm>
            <a:off x="3679314" y="4897802"/>
            <a:ext cx="406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8FD3EF96-B071-7BFE-31DC-5A3F8F0EF2B3}"/>
              </a:ext>
            </a:extLst>
          </p:cNvPr>
          <p:cNvSpPr/>
          <p:nvPr/>
        </p:nvSpPr>
        <p:spPr>
          <a:xfrm>
            <a:off x="4155348" y="3962698"/>
            <a:ext cx="819215" cy="17847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07A82CA9-7121-FE32-CC9A-24C8CCD66CE5}"/>
              </a:ext>
            </a:extLst>
          </p:cNvPr>
          <p:cNvCxnSpPr/>
          <p:nvPr/>
        </p:nvCxnSpPr>
        <p:spPr>
          <a:xfrm>
            <a:off x="3432323" y="4239970"/>
            <a:ext cx="262350" cy="0"/>
          </a:xfrm>
          <a:prstGeom prst="line">
            <a:avLst/>
          </a:prstGeom>
        </p:spPr>
        <p:style>
          <a:lnRef idx="1">
            <a:schemeClr val="dk1"/>
          </a:lnRef>
          <a:fillRef idx="0">
            <a:schemeClr val="dk1"/>
          </a:fillRef>
          <a:effectRef idx="0">
            <a:schemeClr val="dk1"/>
          </a:effectRef>
          <a:fontRef idx="minor">
            <a:schemeClr val="tx1"/>
          </a:fontRef>
        </p:style>
      </p:cxnSp>
      <p:sp>
        <p:nvSpPr>
          <p:cNvPr id="92" name="文本框 91">
            <a:extLst>
              <a:ext uri="{FF2B5EF4-FFF2-40B4-BE49-F238E27FC236}">
                <a16:creationId xmlns:a16="http://schemas.microsoft.com/office/drawing/2014/main" id="{79A41C67-4701-01CE-C0E4-7893A593CCA3}"/>
              </a:ext>
            </a:extLst>
          </p:cNvPr>
          <p:cNvSpPr txBox="1"/>
          <p:nvPr/>
        </p:nvSpPr>
        <p:spPr>
          <a:xfrm>
            <a:off x="4201237" y="4595221"/>
            <a:ext cx="939054" cy="491866"/>
          </a:xfrm>
          <a:prstGeom prst="rect">
            <a:avLst/>
          </a:prstGeom>
          <a:noFill/>
        </p:spPr>
        <p:txBody>
          <a:bodyPr wrap="square" rtlCol="0">
            <a:spAutoFit/>
          </a:bodyPr>
          <a:lstStyle/>
          <a:p>
            <a:pPr>
              <a:lnSpc>
                <a:spcPct val="130000"/>
              </a:lnSpc>
            </a:pPr>
            <a:r>
              <a:rPr lang="en-US" altLang="zh-CN" sz="1050" b="1" dirty="0"/>
              <a:t>SnowNLP</a:t>
            </a:r>
          </a:p>
          <a:p>
            <a:pPr>
              <a:lnSpc>
                <a:spcPct val="130000"/>
              </a:lnSpc>
            </a:pPr>
            <a:r>
              <a:rPr lang="zh-CN" altLang="en-US" sz="1050" b="1" dirty="0"/>
              <a:t>模型训练</a:t>
            </a:r>
            <a:endParaRPr lang="en-US" altLang="zh-CN" sz="1050" b="1" dirty="0"/>
          </a:p>
        </p:txBody>
      </p:sp>
      <p:cxnSp>
        <p:nvCxnSpPr>
          <p:cNvPr id="117" name="直接箭头连接符 116">
            <a:extLst>
              <a:ext uri="{FF2B5EF4-FFF2-40B4-BE49-F238E27FC236}">
                <a16:creationId xmlns:a16="http://schemas.microsoft.com/office/drawing/2014/main" id="{83481220-6099-9101-C488-34776CAADBAC}"/>
              </a:ext>
            </a:extLst>
          </p:cNvPr>
          <p:cNvCxnSpPr/>
          <p:nvPr/>
        </p:nvCxnSpPr>
        <p:spPr>
          <a:xfrm>
            <a:off x="4974563" y="4828637"/>
            <a:ext cx="953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8" name="矩形 117">
            <a:extLst>
              <a:ext uri="{FF2B5EF4-FFF2-40B4-BE49-F238E27FC236}">
                <a16:creationId xmlns:a16="http://schemas.microsoft.com/office/drawing/2014/main" id="{E84C40D9-0C75-9A20-7AE0-A3FCF5D24DC8}"/>
              </a:ext>
            </a:extLst>
          </p:cNvPr>
          <p:cNvSpPr/>
          <p:nvPr/>
        </p:nvSpPr>
        <p:spPr>
          <a:xfrm>
            <a:off x="5998124" y="4382796"/>
            <a:ext cx="1528650" cy="9868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8A140145-5BC7-A34B-7826-B8B786542DF9}"/>
              </a:ext>
            </a:extLst>
          </p:cNvPr>
          <p:cNvSpPr txBox="1"/>
          <p:nvPr/>
        </p:nvSpPr>
        <p:spPr>
          <a:xfrm>
            <a:off x="6390638" y="4609311"/>
            <a:ext cx="1014090" cy="510909"/>
          </a:xfrm>
          <a:prstGeom prst="rect">
            <a:avLst/>
          </a:prstGeom>
          <a:noFill/>
        </p:spPr>
        <p:txBody>
          <a:bodyPr wrap="square" rtlCol="0">
            <a:spAutoFit/>
          </a:bodyPr>
          <a:lstStyle/>
          <a:p>
            <a:pPr>
              <a:lnSpc>
                <a:spcPct val="130000"/>
              </a:lnSpc>
            </a:pPr>
            <a:r>
              <a:rPr lang="zh-CN" altLang="en-US" sz="1100" b="1" dirty="0"/>
              <a:t>股票评论</a:t>
            </a:r>
            <a:endParaRPr lang="en-US" altLang="zh-CN" sz="1100" b="1" dirty="0"/>
          </a:p>
          <a:p>
            <a:pPr>
              <a:lnSpc>
                <a:spcPct val="130000"/>
              </a:lnSpc>
            </a:pPr>
            <a:r>
              <a:rPr lang="zh-CN" altLang="en-US" sz="1100" b="1" dirty="0"/>
              <a:t>情绪因子</a:t>
            </a:r>
            <a:endParaRPr lang="en-US" altLang="zh-CN" sz="1100" b="1" dirty="0"/>
          </a:p>
        </p:txBody>
      </p:sp>
      <p:sp>
        <p:nvSpPr>
          <p:cNvPr id="6" name="矩形 5">
            <a:extLst>
              <a:ext uri="{FF2B5EF4-FFF2-40B4-BE49-F238E27FC236}">
                <a16:creationId xmlns:a16="http://schemas.microsoft.com/office/drawing/2014/main" id="{16C39E7E-D9B7-8CD6-285E-7A63F1916E07}"/>
              </a:ext>
            </a:extLst>
          </p:cNvPr>
          <p:cNvSpPr/>
          <p:nvPr/>
        </p:nvSpPr>
        <p:spPr>
          <a:xfrm>
            <a:off x="290127" y="3605261"/>
            <a:ext cx="1611380" cy="534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AF3CBA1-5772-9E86-1927-8E625522824C}"/>
              </a:ext>
            </a:extLst>
          </p:cNvPr>
          <p:cNvSpPr txBox="1"/>
          <p:nvPr/>
        </p:nvSpPr>
        <p:spPr>
          <a:xfrm>
            <a:off x="626762" y="3644735"/>
            <a:ext cx="1753721" cy="701539"/>
          </a:xfrm>
          <a:prstGeom prst="rect">
            <a:avLst/>
          </a:prstGeom>
          <a:noFill/>
        </p:spPr>
        <p:txBody>
          <a:bodyPr wrap="square" rtlCol="0">
            <a:spAutoFit/>
          </a:bodyPr>
          <a:lstStyle/>
          <a:p>
            <a:pPr>
              <a:lnSpc>
                <a:spcPct val="130000"/>
              </a:lnSpc>
            </a:pPr>
            <a:r>
              <a:rPr lang="zh-CN" altLang="en-US" sz="1050" b="1" dirty="0"/>
              <a:t>最频繁单词</a:t>
            </a:r>
            <a:endParaRPr lang="en-US" altLang="zh-CN" sz="1050" b="1" dirty="0"/>
          </a:p>
          <a:p>
            <a:pPr>
              <a:lnSpc>
                <a:spcPct val="130000"/>
              </a:lnSpc>
            </a:pPr>
            <a:r>
              <a:rPr lang="zh-CN" altLang="en-US" sz="1050" b="1" dirty="0"/>
              <a:t>中文情感字典</a:t>
            </a:r>
            <a:endParaRPr lang="en-US" altLang="zh-CN" sz="1050" b="1" dirty="0"/>
          </a:p>
          <a:p>
            <a:pPr>
              <a:lnSpc>
                <a:spcPct val="130000"/>
              </a:lnSpc>
            </a:pPr>
            <a:endParaRPr lang="en-US" altLang="zh-CN" sz="1050" b="1" dirty="0"/>
          </a:p>
        </p:txBody>
      </p:sp>
      <p:cxnSp>
        <p:nvCxnSpPr>
          <p:cNvPr id="19" name="直接箭头连接符 18">
            <a:extLst>
              <a:ext uri="{FF2B5EF4-FFF2-40B4-BE49-F238E27FC236}">
                <a16:creationId xmlns:a16="http://schemas.microsoft.com/office/drawing/2014/main" id="{22A3C981-52A6-A95A-6037-6EC060E32285}"/>
              </a:ext>
            </a:extLst>
          </p:cNvPr>
          <p:cNvCxnSpPr>
            <a:cxnSpLocks/>
          </p:cNvCxnSpPr>
          <p:nvPr/>
        </p:nvCxnSpPr>
        <p:spPr>
          <a:xfrm>
            <a:off x="1124970" y="4140134"/>
            <a:ext cx="0" cy="432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317A7E31-994F-F082-F1BC-D4AF170473EB}"/>
              </a:ext>
            </a:extLst>
          </p:cNvPr>
          <p:cNvSpPr txBox="1"/>
          <p:nvPr/>
        </p:nvSpPr>
        <p:spPr>
          <a:xfrm>
            <a:off x="7874617" y="3788767"/>
            <a:ext cx="3892400" cy="789127"/>
          </a:xfrm>
          <a:prstGeom prst="rect">
            <a:avLst/>
          </a:prstGeom>
        </p:spPr>
        <p:txBody>
          <a:bodyPr wrap="square">
            <a:spAutoFit/>
          </a:bodyPr>
          <a:lstStyle>
            <a:defPPr>
              <a:defRPr lang="zh-CN"/>
            </a:defPPr>
            <a:lvl1pPr algn="just">
              <a:lnSpc>
                <a:spcPct val="130000"/>
              </a:lnSpc>
              <a:spcBef>
                <a:spcPts val="600"/>
              </a:spcBef>
              <a:spcAft>
                <a:spcPts val="600"/>
              </a:spcAft>
              <a:defRPr sz="1200" kern="100">
                <a:latin typeface="微软雅黑" panose="020B0503020204020204" pitchFamily="34" charset="-122"/>
                <a:ea typeface="微软雅黑" panose="020B0503020204020204" pitchFamily="34" charset="-122"/>
                <a:cs typeface="Times New Roman" panose="02020603050405020304" pitchFamily="18" charset="0"/>
              </a:defRPr>
            </a:lvl1pPr>
          </a:lstStyle>
          <a:p>
            <a:pPr>
              <a:spcBef>
                <a:spcPts val="0"/>
              </a:spcBef>
              <a:spcAft>
                <a:spcPts val="0"/>
              </a:spcAft>
            </a:pPr>
            <a:r>
              <a:rPr lang="zh-CN" altLang="en-US" dirty="0"/>
              <a:t>将分类好的同类评论数据存入语料库中，同时为了减弱因词典错误分类造成的影响，与</a:t>
            </a:r>
            <a:r>
              <a:rPr lang="en-US" altLang="zh-CN" dirty="0"/>
              <a:t>SnowNLP</a:t>
            </a:r>
            <a:r>
              <a:rPr lang="zh-CN" altLang="en-US" dirty="0"/>
              <a:t>原有语料库进行结合，从而训练出新的情感模型。</a:t>
            </a:r>
            <a:endParaRPr lang="en-US" altLang="zh-CN" dirty="0"/>
          </a:p>
        </p:txBody>
      </p:sp>
    </p:spTree>
    <p:extLst>
      <p:ext uri="{BB962C8B-B14F-4D97-AF65-F5344CB8AC3E}">
        <p14:creationId xmlns:p14="http://schemas.microsoft.com/office/powerpoint/2010/main" val="270390896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66B0AD06-4F3F-4BB2-8216-42148120D6E7}"/>
              </a:ext>
            </a:extLst>
          </p:cNvPr>
          <p:cNvCxnSpPr>
            <a:cxnSpLocks/>
          </p:cNvCxnSpPr>
          <p:nvPr/>
        </p:nvCxnSpPr>
        <p:spPr>
          <a:xfrm>
            <a:off x="6558643" y="2390605"/>
            <a:ext cx="0" cy="3724444"/>
          </a:xfrm>
          <a:prstGeom prst="line">
            <a:avLst/>
          </a:prstGeom>
          <a:solidFill>
            <a:srgbClr val="747687"/>
          </a:solidFill>
          <a:ln>
            <a:solidFill>
              <a:srgbClr val="A8AABC"/>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04983732-B8AC-4134-B0DB-4693DB5C4FBB}"/>
              </a:ext>
            </a:extLst>
          </p:cNvPr>
          <p:cNvSpPr/>
          <p:nvPr/>
        </p:nvSpPr>
        <p:spPr>
          <a:xfrm>
            <a:off x="354507" y="2231896"/>
            <a:ext cx="11460122" cy="3883153"/>
          </a:xfrm>
          <a:prstGeom prst="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5838322-A60E-45B2-83F7-0E1F59C4CF9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特征工程搭建</a:t>
            </a:r>
            <a:endParaRPr lang="zh-CN" altLang="en-US" dirty="0"/>
          </a:p>
        </p:txBody>
      </p:sp>
      <p:grpSp>
        <p:nvGrpSpPr>
          <p:cNvPr id="24" name="组合 23">
            <a:extLst>
              <a:ext uri="{FF2B5EF4-FFF2-40B4-BE49-F238E27FC236}">
                <a16:creationId xmlns:a16="http://schemas.microsoft.com/office/drawing/2014/main" id="{8DBD8990-1B9D-4918-9E96-76049E05F0F7}"/>
              </a:ext>
            </a:extLst>
          </p:cNvPr>
          <p:cNvGrpSpPr/>
          <p:nvPr/>
        </p:nvGrpSpPr>
        <p:grpSpPr>
          <a:xfrm>
            <a:off x="4553874" y="2108228"/>
            <a:ext cx="2068280" cy="307777"/>
            <a:chOff x="7431314" y="2077497"/>
            <a:chExt cx="2068280" cy="307777"/>
          </a:xfrm>
          <a:solidFill>
            <a:srgbClr val="4A66AC"/>
          </a:solidFill>
        </p:grpSpPr>
        <p:sp>
          <p:nvSpPr>
            <p:cNvPr id="20" name="箭头: 五边形 19">
              <a:extLst>
                <a:ext uri="{FF2B5EF4-FFF2-40B4-BE49-F238E27FC236}">
                  <a16:creationId xmlns:a16="http://schemas.microsoft.com/office/drawing/2014/main" id="{E7238DF2-81B0-4D63-9803-781385EE7F63}"/>
                </a:ext>
              </a:extLst>
            </p:cNvPr>
            <p:cNvSpPr/>
            <p:nvPr/>
          </p:nvSpPr>
          <p:spPr>
            <a:xfrm flipH="1" flipV="1">
              <a:off x="7431314" y="2089691"/>
              <a:ext cx="2017486" cy="272423"/>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586DADF-DC2E-4A35-9CB7-FEABD0DDC01A}"/>
                </a:ext>
              </a:extLst>
            </p:cNvPr>
            <p:cNvSpPr txBox="1"/>
            <p:nvPr/>
          </p:nvSpPr>
          <p:spPr>
            <a:xfrm>
              <a:off x="7772169" y="2077497"/>
              <a:ext cx="1727425" cy="307777"/>
            </a:xfrm>
            <a:prstGeom prst="rect">
              <a:avLst/>
            </a:prstGeom>
            <a:noFill/>
          </p:spPr>
          <p:txBody>
            <a:bodyPr wrap="square" rtlCol="0">
              <a:spAutoFit/>
            </a:bodyPr>
            <a:lstStyle/>
            <a:p>
              <a:pPr algn="r"/>
              <a:r>
                <a:rPr lang="zh-CN" altLang="en-US" sz="1400" b="1" dirty="0">
                  <a:solidFill>
                    <a:schemeClr val="bg1"/>
                  </a:solidFill>
                </a:rPr>
                <a:t>预测数据特征工程</a:t>
              </a:r>
            </a:p>
          </p:txBody>
        </p:sp>
      </p:grpSp>
      <p:grpSp>
        <p:nvGrpSpPr>
          <p:cNvPr id="74" name="组合 73">
            <a:extLst>
              <a:ext uri="{FF2B5EF4-FFF2-40B4-BE49-F238E27FC236}">
                <a16:creationId xmlns:a16="http://schemas.microsoft.com/office/drawing/2014/main" id="{79762A2F-9259-4166-B70A-FEBAA0AB58F1}"/>
              </a:ext>
            </a:extLst>
          </p:cNvPr>
          <p:cNvGrpSpPr/>
          <p:nvPr/>
        </p:nvGrpSpPr>
        <p:grpSpPr>
          <a:xfrm>
            <a:off x="7124286" y="2895522"/>
            <a:ext cx="3871675" cy="1002115"/>
            <a:chOff x="377370" y="4397249"/>
            <a:chExt cx="3871675" cy="1265802"/>
          </a:xfrm>
        </p:grpSpPr>
        <p:sp>
          <p:nvSpPr>
            <p:cNvPr id="12" name="文本框 11">
              <a:extLst>
                <a:ext uri="{FF2B5EF4-FFF2-40B4-BE49-F238E27FC236}">
                  <a16:creationId xmlns:a16="http://schemas.microsoft.com/office/drawing/2014/main" id="{7751E9BD-01E1-4C6D-803E-2E81D11BDAC0}"/>
                </a:ext>
              </a:extLst>
            </p:cNvPr>
            <p:cNvSpPr txBox="1"/>
            <p:nvPr/>
          </p:nvSpPr>
          <p:spPr>
            <a:xfrm>
              <a:off x="377371" y="4397249"/>
              <a:ext cx="1451430" cy="276999"/>
            </a:xfrm>
            <a:prstGeom prst="rect">
              <a:avLst/>
            </a:prstGeom>
            <a:noFill/>
          </p:spPr>
          <p:txBody>
            <a:bodyPr wrap="square" rtlCol="0">
              <a:spAutoFit/>
            </a:bodyPr>
            <a:lstStyle/>
            <a:p>
              <a:r>
                <a:rPr lang="zh-CN" altLang="en-US" sz="1200" b="1" dirty="0"/>
                <a:t>情绪说明</a:t>
              </a:r>
            </a:p>
          </p:txBody>
        </p:sp>
        <p:sp>
          <p:nvSpPr>
            <p:cNvPr id="13" name="TextBox 2">
              <a:extLst>
                <a:ext uri="{FF2B5EF4-FFF2-40B4-BE49-F238E27FC236}">
                  <a16:creationId xmlns:a16="http://schemas.microsoft.com/office/drawing/2014/main" id="{5BEB5BDB-8181-4FED-AB8D-1C27FC89C672}"/>
                </a:ext>
              </a:extLst>
            </p:cNvPr>
            <p:cNvSpPr txBox="1">
              <a:spLocks noChangeArrowheads="1"/>
            </p:cNvSpPr>
            <p:nvPr/>
          </p:nvSpPr>
          <p:spPr bwMode="auto">
            <a:xfrm>
              <a:off x="377370" y="4720036"/>
              <a:ext cx="3871675" cy="94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ts val="600"/>
                </a:spcBef>
                <a:spcAft>
                  <a:spcPts val="600"/>
                </a:spcAft>
              </a:pPr>
              <a:r>
                <a:rPr lang="zh-CN" altLang="en-US" sz="1200" b="1" i="0" dirty="0">
                  <a:solidFill>
                    <a:srgbClr val="101214"/>
                  </a:solidFill>
                  <a:effectLst/>
                  <a:latin typeface="PingFang SC"/>
                </a:rPr>
                <a:t>对于预测收盘价，每小时的投资者情绪具有两个小时的领先预测能力。</a:t>
              </a:r>
              <a:endParaRPr lang="zh-CN" altLang="en-US" sz="1200" b="1" dirty="0">
                <a:latin typeface="微软雅黑" panose="020B0503020204020204" pitchFamily="34" charset="-122"/>
                <a:ea typeface="微软雅黑" panose="020B0503020204020204" pitchFamily="34" charset="-122"/>
              </a:endParaRPr>
            </a:p>
            <a:p>
              <a:pPr algn="just">
                <a:lnSpc>
                  <a:spcPct val="130000"/>
                </a:lnSpc>
                <a:spcBef>
                  <a:spcPts val="600"/>
                </a:spcBef>
                <a:spcAft>
                  <a:spcPts val="600"/>
                </a:spcAft>
              </a:pPr>
              <a:endParaRPr lang="zh-CN" altLang="en-US" sz="1200" dirty="0">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id="{E4C63E9B-46CF-421A-B721-CCF8F05E9F46}"/>
              </a:ext>
            </a:extLst>
          </p:cNvPr>
          <p:cNvGrpSpPr/>
          <p:nvPr/>
        </p:nvGrpSpPr>
        <p:grpSpPr>
          <a:xfrm>
            <a:off x="7044457" y="4377714"/>
            <a:ext cx="4089382" cy="947435"/>
            <a:chOff x="3643083" y="4397249"/>
            <a:chExt cx="2075545" cy="947435"/>
          </a:xfrm>
        </p:grpSpPr>
        <p:sp>
          <p:nvSpPr>
            <p:cNvPr id="14" name="文本框 13">
              <a:extLst>
                <a:ext uri="{FF2B5EF4-FFF2-40B4-BE49-F238E27FC236}">
                  <a16:creationId xmlns:a16="http://schemas.microsoft.com/office/drawing/2014/main" id="{FFA3C3C6-8EFF-4CBE-8778-F8F2CCFBA798}"/>
                </a:ext>
              </a:extLst>
            </p:cNvPr>
            <p:cNvSpPr txBox="1"/>
            <p:nvPr/>
          </p:nvSpPr>
          <p:spPr>
            <a:xfrm>
              <a:off x="3643083" y="4397249"/>
              <a:ext cx="2075545" cy="276999"/>
            </a:xfrm>
            <a:prstGeom prst="rect">
              <a:avLst/>
            </a:prstGeom>
            <a:noFill/>
          </p:spPr>
          <p:txBody>
            <a:bodyPr wrap="square" rtlCol="0">
              <a:spAutoFit/>
            </a:bodyPr>
            <a:lstStyle/>
            <a:p>
              <a:r>
                <a:rPr lang="zh-CN" altLang="en-US" sz="1200" b="1" dirty="0"/>
                <a:t>特征工程</a:t>
              </a:r>
            </a:p>
          </p:txBody>
        </p:sp>
        <p:sp>
          <p:nvSpPr>
            <p:cNvPr id="15" name="TextBox 2">
              <a:extLst>
                <a:ext uri="{FF2B5EF4-FFF2-40B4-BE49-F238E27FC236}">
                  <a16:creationId xmlns:a16="http://schemas.microsoft.com/office/drawing/2014/main" id="{70FD5B70-5323-43BF-8074-5E9A8C9170D8}"/>
                </a:ext>
              </a:extLst>
            </p:cNvPr>
            <p:cNvSpPr txBox="1">
              <a:spLocks noChangeArrowheads="1"/>
            </p:cNvSpPr>
            <p:nvPr/>
          </p:nvSpPr>
          <p:spPr bwMode="auto">
            <a:xfrm>
              <a:off x="3657166" y="4795623"/>
              <a:ext cx="2032005" cy="54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spcBef>
                  <a:spcPts val="600"/>
                </a:spcBef>
                <a:spcAft>
                  <a:spcPts val="600"/>
                </a:spcAft>
              </a:pPr>
              <a:r>
                <a:rPr lang="zh-CN" altLang="en-US" sz="1200" b="1" dirty="0">
                  <a:solidFill>
                    <a:srgbClr val="101214"/>
                  </a:solidFill>
                  <a:latin typeface="PingFang SC"/>
                </a:rPr>
                <a:t>同时，与原有开盘价，最高价，最低价，交易量，收盘价搭建出新的特征工程。</a:t>
              </a:r>
            </a:p>
          </p:txBody>
        </p:sp>
      </p:grpSp>
      <p:sp>
        <p:nvSpPr>
          <p:cNvPr id="21" name="文本框 20">
            <a:extLst>
              <a:ext uri="{FF2B5EF4-FFF2-40B4-BE49-F238E27FC236}">
                <a16:creationId xmlns:a16="http://schemas.microsoft.com/office/drawing/2014/main" id="{A10AE875-C33B-45F0-8AB4-DB8502E75F40}"/>
              </a:ext>
            </a:extLst>
          </p:cNvPr>
          <p:cNvSpPr txBox="1"/>
          <p:nvPr/>
        </p:nvSpPr>
        <p:spPr>
          <a:xfrm>
            <a:off x="274410" y="1713546"/>
            <a:ext cx="6913797" cy="295017"/>
          </a:xfrm>
          <a:prstGeom prst="rect">
            <a:avLst/>
          </a:prstGeom>
          <a:noFill/>
        </p:spPr>
        <p:txBody>
          <a:bodyPr wrap="square">
            <a:spAutoFit/>
          </a:bodyPr>
          <a:lstStyle/>
          <a:p>
            <a:pPr algn="just">
              <a:lnSpc>
                <a:spcPct val="120000"/>
              </a:lnSpc>
              <a:spcBef>
                <a:spcPts val="600"/>
              </a:spcBef>
              <a:spcAft>
                <a:spcPts val="600"/>
              </a:spcAft>
            </a:pPr>
            <a:r>
              <a:rPr lang="zh-CN" altLang="en-US" sz="1200" b="1" dirty="0">
                <a:solidFill>
                  <a:srgbClr val="7B102B"/>
                </a:solidFill>
              </a:rPr>
              <a:t>处理好情绪指数之后，我们对每一个事件点采取其情绪指数为前两个小时内评论情绪指数的平均值</a:t>
            </a:r>
          </a:p>
        </p:txBody>
      </p:sp>
      <p:sp>
        <p:nvSpPr>
          <p:cNvPr id="83" name="椭圆 82">
            <a:extLst>
              <a:ext uri="{FF2B5EF4-FFF2-40B4-BE49-F238E27FC236}">
                <a16:creationId xmlns:a16="http://schemas.microsoft.com/office/drawing/2014/main" id="{07A39EC7-A5AA-4E64-953D-21C69F1266D9}"/>
              </a:ext>
            </a:extLst>
          </p:cNvPr>
          <p:cNvSpPr/>
          <p:nvPr/>
        </p:nvSpPr>
        <p:spPr>
          <a:xfrm>
            <a:off x="6864902" y="2931793"/>
            <a:ext cx="229081" cy="229081"/>
          </a:xfrm>
          <a:prstGeom prst="ellipse">
            <a:avLst/>
          </a:prstGeom>
          <a:solidFill>
            <a:srgbClr val="74768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1</a:t>
            </a:r>
            <a:endParaRPr lang="zh-CN" altLang="en-US" sz="1100" dirty="0"/>
          </a:p>
        </p:txBody>
      </p:sp>
      <p:sp>
        <p:nvSpPr>
          <p:cNvPr id="84" name="椭圆 83">
            <a:extLst>
              <a:ext uri="{FF2B5EF4-FFF2-40B4-BE49-F238E27FC236}">
                <a16:creationId xmlns:a16="http://schemas.microsoft.com/office/drawing/2014/main" id="{C2767652-5AE4-43C2-A300-5A67960A249E}"/>
              </a:ext>
            </a:extLst>
          </p:cNvPr>
          <p:cNvSpPr/>
          <p:nvPr/>
        </p:nvSpPr>
        <p:spPr>
          <a:xfrm>
            <a:off x="6843123" y="4400257"/>
            <a:ext cx="229081" cy="229081"/>
          </a:xfrm>
          <a:prstGeom prst="ellipse">
            <a:avLst/>
          </a:prstGeom>
          <a:solidFill>
            <a:srgbClr val="74768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2</a:t>
            </a:r>
            <a:endParaRPr lang="zh-CN" altLang="en-US" sz="1100" dirty="0"/>
          </a:p>
        </p:txBody>
      </p:sp>
      <p:graphicFrame>
        <p:nvGraphicFramePr>
          <p:cNvPr id="6" name="表格 5">
            <a:extLst>
              <a:ext uri="{FF2B5EF4-FFF2-40B4-BE49-F238E27FC236}">
                <a16:creationId xmlns:a16="http://schemas.microsoft.com/office/drawing/2014/main" id="{9FCB06B5-17B2-4CCA-6122-241F878D01B8}"/>
              </a:ext>
            </a:extLst>
          </p:cNvPr>
          <p:cNvGraphicFramePr>
            <a:graphicFrameLocks noGrp="1"/>
          </p:cNvGraphicFramePr>
          <p:nvPr>
            <p:extLst>
              <p:ext uri="{D42A27DB-BD31-4B8C-83A1-F6EECF244321}">
                <p14:modId xmlns:p14="http://schemas.microsoft.com/office/powerpoint/2010/main" val="407409384"/>
              </p:ext>
            </p:extLst>
          </p:nvPr>
        </p:nvGraphicFramePr>
        <p:xfrm>
          <a:off x="360876" y="2376737"/>
          <a:ext cx="6204126" cy="3738312"/>
        </p:xfrm>
        <a:graphic>
          <a:graphicData uri="http://schemas.openxmlformats.org/drawingml/2006/table">
            <a:tbl>
              <a:tblPr firstRow="1" firstCol="1" bandRow="1">
                <a:tableStyleId>{5C22544A-7EE6-4342-B048-85BDC9FD1C3A}</a:tableStyleId>
              </a:tblPr>
              <a:tblGrid>
                <a:gridCol w="1332918">
                  <a:extLst>
                    <a:ext uri="{9D8B030D-6E8A-4147-A177-3AD203B41FA5}">
                      <a16:colId xmlns:a16="http://schemas.microsoft.com/office/drawing/2014/main" val="915999725"/>
                    </a:ext>
                  </a:extLst>
                </a:gridCol>
                <a:gridCol w="787633">
                  <a:extLst>
                    <a:ext uri="{9D8B030D-6E8A-4147-A177-3AD203B41FA5}">
                      <a16:colId xmlns:a16="http://schemas.microsoft.com/office/drawing/2014/main" val="4270426945"/>
                    </a:ext>
                  </a:extLst>
                </a:gridCol>
                <a:gridCol w="787633">
                  <a:extLst>
                    <a:ext uri="{9D8B030D-6E8A-4147-A177-3AD203B41FA5}">
                      <a16:colId xmlns:a16="http://schemas.microsoft.com/office/drawing/2014/main" val="2108211248"/>
                    </a:ext>
                  </a:extLst>
                </a:gridCol>
                <a:gridCol w="787633">
                  <a:extLst>
                    <a:ext uri="{9D8B030D-6E8A-4147-A177-3AD203B41FA5}">
                      <a16:colId xmlns:a16="http://schemas.microsoft.com/office/drawing/2014/main" val="2934386428"/>
                    </a:ext>
                  </a:extLst>
                </a:gridCol>
                <a:gridCol w="851250">
                  <a:extLst>
                    <a:ext uri="{9D8B030D-6E8A-4147-A177-3AD203B41FA5}">
                      <a16:colId xmlns:a16="http://schemas.microsoft.com/office/drawing/2014/main" val="1692053763"/>
                    </a:ext>
                  </a:extLst>
                </a:gridCol>
                <a:gridCol w="869426">
                  <a:extLst>
                    <a:ext uri="{9D8B030D-6E8A-4147-A177-3AD203B41FA5}">
                      <a16:colId xmlns:a16="http://schemas.microsoft.com/office/drawing/2014/main" val="781694749"/>
                    </a:ext>
                  </a:extLst>
                </a:gridCol>
                <a:gridCol w="787633">
                  <a:extLst>
                    <a:ext uri="{9D8B030D-6E8A-4147-A177-3AD203B41FA5}">
                      <a16:colId xmlns:a16="http://schemas.microsoft.com/office/drawing/2014/main" val="1474415509"/>
                    </a:ext>
                  </a:extLst>
                </a:gridCol>
              </a:tblGrid>
              <a:tr h="415368">
                <a:tc>
                  <a:txBody>
                    <a:bodyPr/>
                    <a:lstStyle/>
                    <a:p>
                      <a:pPr algn="l"/>
                      <a:r>
                        <a:rPr lang="en-US" sz="1050" kern="0">
                          <a:effectLst/>
                        </a:rPr>
                        <a:t>Date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Open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High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Low</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dirty="0">
                          <a:effectLst/>
                        </a:rPr>
                        <a:t>Volume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Sentiment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Close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3986761"/>
                  </a:ext>
                </a:extLst>
              </a:tr>
              <a:tr h="415368">
                <a:tc>
                  <a:txBody>
                    <a:bodyPr/>
                    <a:lstStyle/>
                    <a:p>
                      <a:pPr algn="l"/>
                      <a:r>
                        <a:rPr lang="en-US" sz="1050" kern="0">
                          <a:effectLst/>
                        </a:rPr>
                        <a:t>22/8/11 10:30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58.22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58.01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2,553,133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-0.21089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65518216"/>
                  </a:ext>
                </a:extLst>
              </a:tr>
              <a:tr h="415368">
                <a:tc>
                  <a:txBody>
                    <a:bodyPr/>
                    <a:lstStyle/>
                    <a:p>
                      <a:pPr algn="l"/>
                      <a:r>
                        <a:rPr lang="en-US" sz="1050" kern="0">
                          <a:effectLst/>
                        </a:rPr>
                        <a:t>22/8/11 11:30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59.45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61.27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59.18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3,721,575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-0.1039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8919951"/>
                  </a:ext>
                </a:extLst>
              </a:tr>
              <a:tr h="415368">
                <a:tc>
                  <a:txBody>
                    <a:bodyPr/>
                    <a:lstStyle/>
                    <a:p>
                      <a:pPr algn="l"/>
                      <a:r>
                        <a:rPr lang="en-US" sz="1050" kern="0">
                          <a:effectLst/>
                        </a:rPr>
                        <a:t>22/8/11 14:00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60.43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dirty="0">
                          <a:effectLst/>
                        </a:rPr>
                        <a:t>60.54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1,039,927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-0.08364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8948054"/>
                  </a:ext>
                </a:extLst>
              </a:tr>
              <a:tr h="415368">
                <a:tc>
                  <a:txBody>
                    <a:bodyPr/>
                    <a:lstStyle/>
                    <a:p>
                      <a:pPr algn="l"/>
                      <a:r>
                        <a:rPr lang="en-US" sz="1050" kern="0">
                          <a:effectLst/>
                        </a:rPr>
                        <a:t>22/8/11 15:00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60.28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dirty="0">
                          <a:effectLst/>
                        </a:rPr>
                        <a:t>60.54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1,148,773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-0.08281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0187098"/>
                  </a:ext>
                </a:extLst>
              </a:tr>
              <a:tr h="415368">
                <a:tc>
                  <a:txBody>
                    <a:bodyPr/>
                    <a:lstStyle/>
                    <a:p>
                      <a:pPr algn="l"/>
                      <a:r>
                        <a:rPr lang="en-US" sz="1050" kern="0">
                          <a:effectLst/>
                        </a:rPr>
                        <a:t>22/8/12 10:30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60.21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dirty="0">
                          <a:effectLst/>
                        </a:rPr>
                        <a:t>60.38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59.35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1,979,964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0.105534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60.02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4771992"/>
                  </a:ext>
                </a:extLst>
              </a:tr>
              <a:tr h="415368">
                <a:tc>
                  <a:txBody>
                    <a:bodyPr/>
                    <a:lstStyle/>
                    <a:p>
                      <a:pPr algn="l"/>
                      <a:r>
                        <a:rPr lang="en-US" sz="1050" kern="0">
                          <a:effectLst/>
                        </a:rPr>
                        <a:t>22/8/12 11:30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60.02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60.33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700,732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0.067749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60.18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11395666"/>
                  </a:ext>
                </a:extLst>
              </a:tr>
              <a:tr h="415368">
                <a:tc>
                  <a:txBody>
                    <a:bodyPr/>
                    <a:lstStyle/>
                    <a:p>
                      <a:pPr algn="l"/>
                      <a:r>
                        <a:rPr lang="en-US" sz="1050" kern="0">
                          <a:effectLst/>
                        </a:rPr>
                        <a:t>22/8/12 14:00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60.18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60.21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698,421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-0.00125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59.92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7513718"/>
                  </a:ext>
                </a:extLst>
              </a:tr>
              <a:tr h="415368">
                <a:tc>
                  <a:txBody>
                    <a:bodyPr/>
                    <a:lstStyle/>
                    <a:p>
                      <a:pPr algn="l"/>
                      <a:r>
                        <a:rPr lang="en-US" sz="1050" kern="0">
                          <a:effectLst/>
                        </a:rPr>
                        <a:t>22/8/12 15:00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59.93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60.17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59.82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a:effectLst/>
                        </a:rPr>
                        <a:t>984,509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dirty="0">
                          <a:effectLst/>
                        </a:rPr>
                        <a:t>-0.00391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en-US" sz="1050" kern="0" dirty="0">
                          <a:effectLst/>
                        </a:rPr>
                        <a:t>59.89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67902294"/>
                  </a:ext>
                </a:extLst>
              </a:tr>
            </a:tbl>
          </a:graphicData>
        </a:graphic>
      </p:graphicFrame>
      <p:grpSp>
        <p:nvGrpSpPr>
          <p:cNvPr id="73" name="组合 72">
            <a:extLst>
              <a:ext uri="{FF2B5EF4-FFF2-40B4-BE49-F238E27FC236}">
                <a16:creationId xmlns:a16="http://schemas.microsoft.com/office/drawing/2014/main" id="{28EFDAD2-FB6C-4742-BF89-08F7654353DE}"/>
              </a:ext>
            </a:extLst>
          </p:cNvPr>
          <p:cNvGrpSpPr/>
          <p:nvPr/>
        </p:nvGrpSpPr>
        <p:grpSpPr>
          <a:xfrm flipH="1">
            <a:off x="5871042" y="5961160"/>
            <a:ext cx="2695287" cy="307777"/>
            <a:chOff x="7431314" y="4557229"/>
            <a:chExt cx="2695287" cy="307777"/>
          </a:xfrm>
        </p:grpSpPr>
        <p:sp>
          <p:nvSpPr>
            <p:cNvPr id="23" name="箭头: 五边形 22">
              <a:extLst>
                <a:ext uri="{FF2B5EF4-FFF2-40B4-BE49-F238E27FC236}">
                  <a16:creationId xmlns:a16="http://schemas.microsoft.com/office/drawing/2014/main" id="{C9787F60-29F0-4A4A-B93E-1172464D8E72}"/>
                </a:ext>
              </a:extLst>
            </p:cNvPr>
            <p:cNvSpPr/>
            <p:nvPr/>
          </p:nvSpPr>
          <p:spPr>
            <a:xfrm flipH="1" flipV="1">
              <a:off x="7431314" y="4585834"/>
              <a:ext cx="2017486" cy="272423"/>
            </a:xfrm>
            <a:prstGeom prst="homePlate">
              <a:avLst/>
            </a:prstGeom>
            <a:solidFill>
              <a:srgbClr val="4A66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7C0C162-26BB-4055-8D89-C0E799DADA8F}"/>
                </a:ext>
              </a:extLst>
            </p:cNvPr>
            <p:cNvSpPr txBox="1"/>
            <p:nvPr/>
          </p:nvSpPr>
          <p:spPr>
            <a:xfrm>
              <a:off x="8624378" y="4557229"/>
              <a:ext cx="1502223" cy="307777"/>
            </a:xfrm>
            <a:prstGeom prst="rect">
              <a:avLst/>
            </a:prstGeom>
            <a:noFill/>
          </p:spPr>
          <p:txBody>
            <a:bodyPr wrap="square" rtlCol="0">
              <a:spAutoFit/>
            </a:bodyPr>
            <a:lstStyle/>
            <a:p>
              <a:pPr algn="r"/>
              <a:r>
                <a:rPr lang="zh-CN" altLang="en-US" sz="1400" b="1" dirty="0">
                  <a:solidFill>
                    <a:schemeClr val="bg1"/>
                  </a:solidFill>
                </a:rPr>
                <a:t>说明</a:t>
              </a:r>
            </a:p>
          </p:txBody>
        </p:sp>
      </p:grpSp>
      <p:sp>
        <p:nvSpPr>
          <p:cNvPr id="18" name="文本框 17">
            <a:extLst>
              <a:ext uri="{FF2B5EF4-FFF2-40B4-BE49-F238E27FC236}">
                <a16:creationId xmlns:a16="http://schemas.microsoft.com/office/drawing/2014/main" id="{FA048720-F85B-C528-984C-5CA664052580}"/>
              </a:ext>
            </a:extLst>
          </p:cNvPr>
          <p:cNvSpPr txBox="1"/>
          <p:nvPr/>
        </p:nvSpPr>
        <p:spPr>
          <a:xfrm>
            <a:off x="5044659" y="6238881"/>
            <a:ext cx="7304730" cy="400110"/>
          </a:xfrm>
          <a:prstGeom prst="rect">
            <a:avLst/>
          </a:prstGeom>
          <a:noFill/>
        </p:spPr>
        <p:txBody>
          <a:bodyPr wrap="square">
            <a:spAutoFit/>
          </a:bodyPr>
          <a:lstStyle/>
          <a:p>
            <a:r>
              <a:rPr lang="en-US" altLang="zh-CN" sz="1000" dirty="0">
                <a:solidFill>
                  <a:srgbClr val="333333"/>
                </a:solidFill>
                <a:effectLst/>
                <a:latin typeface="Arial" panose="020B0604020202020204" pitchFamily="34" charset="0"/>
                <a:ea typeface="等线" panose="02010600030101010101" pitchFamily="2" charset="-122"/>
              </a:rPr>
              <a:t>Li, Y., Bu, H., Li, J., &amp; Wu, J. (2020). The role of text-extracted investor sentiment in Chinese stock price prediction with the enhancement of deep learning. </a:t>
            </a:r>
            <a:r>
              <a:rPr lang="en-US" altLang="zh-CN" sz="1000" i="1" dirty="0">
                <a:solidFill>
                  <a:srgbClr val="333333"/>
                </a:solidFill>
                <a:effectLst/>
                <a:latin typeface="Arial" panose="020B0604020202020204" pitchFamily="34" charset="0"/>
                <a:ea typeface="等线" panose="02010600030101010101" pitchFamily="2" charset="-122"/>
              </a:rPr>
              <a:t>International Journal of Forecasting</a:t>
            </a:r>
            <a:r>
              <a:rPr lang="en-US" altLang="zh-CN" sz="1000" dirty="0">
                <a:solidFill>
                  <a:srgbClr val="333333"/>
                </a:solidFill>
                <a:effectLst/>
                <a:latin typeface="Arial" panose="020B0604020202020204" pitchFamily="34" charset="0"/>
                <a:ea typeface="等线" panose="02010600030101010101" pitchFamily="2" charset="-122"/>
              </a:rPr>
              <a:t>, </a:t>
            </a:r>
            <a:r>
              <a:rPr lang="en-US" altLang="zh-CN" sz="1000" i="1" dirty="0">
                <a:solidFill>
                  <a:srgbClr val="333333"/>
                </a:solidFill>
                <a:effectLst/>
                <a:latin typeface="Arial" panose="020B0604020202020204" pitchFamily="34" charset="0"/>
                <a:ea typeface="等线" panose="02010600030101010101" pitchFamily="2" charset="-122"/>
              </a:rPr>
              <a:t>36</a:t>
            </a:r>
            <a:r>
              <a:rPr lang="en-US" altLang="zh-CN" sz="1000" dirty="0">
                <a:solidFill>
                  <a:srgbClr val="333333"/>
                </a:solidFill>
                <a:effectLst/>
                <a:latin typeface="Arial" panose="020B0604020202020204" pitchFamily="34" charset="0"/>
                <a:ea typeface="等线" panose="02010600030101010101" pitchFamily="2" charset="-122"/>
              </a:rPr>
              <a:t>(4), 1541-1562.</a:t>
            </a:r>
            <a:endParaRPr lang="zh-CN" altLang="en-US" dirty="0"/>
          </a:p>
        </p:txBody>
      </p:sp>
    </p:spTree>
    <p:extLst>
      <p:ext uri="{BB962C8B-B14F-4D97-AF65-F5344CB8AC3E}">
        <p14:creationId xmlns:p14="http://schemas.microsoft.com/office/powerpoint/2010/main" val="114689597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33619C9-312F-3EBF-061C-239398817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042" y="4146033"/>
            <a:ext cx="2210758" cy="2510618"/>
          </a:xfrm>
          <a:prstGeom prst="rect">
            <a:avLst/>
          </a:prstGeom>
        </p:spPr>
      </p:pic>
      <p:pic>
        <p:nvPicPr>
          <p:cNvPr id="6" name="图片 5">
            <a:extLst>
              <a:ext uri="{FF2B5EF4-FFF2-40B4-BE49-F238E27FC236}">
                <a16:creationId xmlns:a16="http://schemas.microsoft.com/office/drawing/2014/main" id="{517BA5D0-0A6A-6F4D-D1DA-47A5913DE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10" y="2265022"/>
            <a:ext cx="5217066" cy="3594668"/>
          </a:xfrm>
          <a:prstGeom prst="rect">
            <a:avLst/>
          </a:prstGeom>
        </p:spPr>
      </p:pic>
      <p:sp>
        <p:nvSpPr>
          <p:cNvPr id="2" name="标题 1">
            <a:extLst>
              <a:ext uri="{FF2B5EF4-FFF2-40B4-BE49-F238E27FC236}">
                <a16:creationId xmlns:a16="http://schemas.microsoft.com/office/drawing/2014/main" id="{10D98CC6-417E-45B0-A844-5B26049ABE25}"/>
              </a:ext>
            </a:extLst>
          </p:cNvPr>
          <p:cNvSpPr>
            <a:spLocks noGrp="1"/>
          </p:cNvSpPr>
          <p:nvPr>
            <p:ph type="title"/>
          </p:nvPr>
        </p:nvSpPr>
        <p:spPr>
          <a:xfrm>
            <a:off x="196810" y="927832"/>
            <a:ext cx="11718525" cy="675885"/>
          </a:xfrm>
        </p:spPr>
        <p:txBody>
          <a:bodyPr/>
          <a:lstStyle/>
          <a:p>
            <a:r>
              <a:rPr lang="zh-CN" altLang="en-US" dirty="0"/>
              <a:t>相关性分析</a:t>
            </a:r>
          </a:p>
        </p:txBody>
      </p:sp>
      <p:sp>
        <p:nvSpPr>
          <p:cNvPr id="64" name="矩形: 圆角 63">
            <a:extLst>
              <a:ext uri="{FF2B5EF4-FFF2-40B4-BE49-F238E27FC236}">
                <a16:creationId xmlns:a16="http://schemas.microsoft.com/office/drawing/2014/main" id="{852B4CA0-CE56-4BE3-8423-5A07E53BD41A}"/>
              </a:ext>
            </a:extLst>
          </p:cNvPr>
          <p:cNvSpPr/>
          <p:nvPr/>
        </p:nvSpPr>
        <p:spPr>
          <a:xfrm>
            <a:off x="347335" y="2485286"/>
            <a:ext cx="5869214" cy="3321494"/>
          </a:xfrm>
          <a:prstGeom prst="roundRect">
            <a:avLst>
              <a:gd name="adj" fmla="val 0"/>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a:extLst>
              <a:ext uri="{FF2B5EF4-FFF2-40B4-BE49-F238E27FC236}">
                <a16:creationId xmlns:a16="http://schemas.microsoft.com/office/drawing/2014/main" id="{71B1B6CC-128A-4E6F-B4E3-5DB1F90D3C91}"/>
              </a:ext>
            </a:extLst>
          </p:cNvPr>
          <p:cNvCxnSpPr>
            <a:cxnSpLocks/>
          </p:cNvCxnSpPr>
          <p:nvPr/>
        </p:nvCxnSpPr>
        <p:spPr>
          <a:xfrm flipH="1">
            <a:off x="203200" y="6335627"/>
            <a:ext cx="11712136" cy="1673"/>
          </a:xfrm>
          <a:prstGeom prst="line">
            <a:avLst/>
          </a:prstGeom>
          <a:solidFill>
            <a:srgbClr val="747687"/>
          </a:solidFill>
          <a:ln>
            <a:solidFill>
              <a:srgbClr val="A8AABC"/>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D22C31C-91AE-4D06-8284-DA3FF5ED2E08}"/>
              </a:ext>
            </a:extLst>
          </p:cNvPr>
          <p:cNvSpPr txBox="1"/>
          <p:nvPr/>
        </p:nvSpPr>
        <p:spPr>
          <a:xfrm>
            <a:off x="332275" y="2061259"/>
            <a:ext cx="4124464" cy="308995"/>
          </a:xfrm>
          <a:prstGeom prst="rect">
            <a:avLst/>
          </a:prstGeom>
          <a:noFill/>
        </p:spPr>
        <p:txBody>
          <a:bodyPr wrap="square">
            <a:spAutoFit/>
          </a:bodyPr>
          <a:lstStyle>
            <a:defPPr>
              <a:defRPr lang="zh-CN"/>
            </a:defPPr>
            <a:lvl1pPr indent="0">
              <a:lnSpc>
                <a:spcPct val="130000"/>
              </a:lnSpc>
              <a:spcBef>
                <a:spcPts val="600"/>
              </a:spcBef>
              <a:spcAft>
                <a:spcPts val="600"/>
              </a:spcAft>
              <a:buFont typeface="Arial" pitchFamily="34" charset="0"/>
              <a:buNone/>
              <a:defRPr sz="1200">
                <a:latin typeface="微软雅黑" panose="020B0503020204020204" pitchFamily="34" charset="-122"/>
                <a:ea typeface="微软雅黑" panose="020B0503020204020204" pitchFamily="34" charset="-122"/>
              </a:defRPr>
            </a:lvl1pPr>
          </a:lstStyle>
          <a:p>
            <a:r>
              <a:rPr lang="zh-CN" altLang="en-US" b="1" dirty="0"/>
              <a:t>对预测收盘价的各个数据进行相关性分析</a:t>
            </a:r>
          </a:p>
        </p:txBody>
      </p:sp>
      <p:sp>
        <p:nvSpPr>
          <p:cNvPr id="7" name="文本框 6">
            <a:extLst>
              <a:ext uri="{FF2B5EF4-FFF2-40B4-BE49-F238E27FC236}">
                <a16:creationId xmlns:a16="http://schemas.microsoft.com/office/drawing/2014/main" id="{1E9311C1-D340-804F-78E7-068CCD1B380F}"/>
              </a:ext>
            </a:extLst>
          </p:cNvPr>
          <p:cNvSpPr txBox="1"/>
          <p:nvPr/>
        </p:nvSpPr>
        <p:spPr>
          <a:xfrm>
            <a:off x="6448619" y="2668705"/>
            <a:ext cx="5540181" cy="1477328"/>
          </a:xfrm>
          <a:prstGeom prst="rect">
            <a:avLst/>
          </a:prstGeom>
          <a:noFill/>
        </p:spPr>
        <p:txBody>
          <a:bodyPr wrap="square">
            <a:spAutoFit/>
          </a:bodyPr>
          <a:lstStyle/>
          <a:p>
            <a:r>
              <a:rPr lang="zh-CN" altLang="zh-CN" sz="1800" kern="100" dirty="0">
                <a:effectLst/>
                <a:latin typeface="华文中宋" panose="02010600040101010101" pitchFamily="2" charset="-122"/>
                <a:ea typeface="华文中宋" panose="02010600040101010101" pitchFamily="2" charset="-122"/>
                <a:cs typeface="Times New Roman" panose="02020603050405020304" pitchFamily="18" charset="0"/>
              </a:rPr>
              <a:t> 在特征工程创建后，我们对其中开盘价，最高价，最低价，成交量，情绪指数进行了相关性分析，我们发现，成交量与情绪指数其他的三个特征量的相关性较低且存在正相关关系，这说明这两个特征量可以作为预测股价的因素。</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37425160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F12AFF8E-C26F-4581-8BEB-DE8986818C8A}"/>
              </a:ext>
            </a:extLst>
          </p:cNvPr>
          <p:cNvGrpSpPr/>
          <p:nvPr/>
        </p:nvGrpSpPr>
        <p:grpSpPr>
          <a:xfrm rot="2069649">
            <a:off x="9898580" y="1955776"/>
            <a:ext cx="4367189" cy="8018419"/>
            <a:chOff x="5971510" y="-16331"/>
            <a:chExt cx="3197184" cy="5870215"/>
          </a:xfrm>
          <a:noFill/>
        </p:grpSpPr>
        <p:sp>
          <p:nvSpPr>
            <p:cNvPr id="90" name="弧形 89">
              <a:extLst>
                <a:ext uri="{FF2B5EF4-FFF2-40B4-BE49-F238E27FC236}">
                  <a16:creationId xmlns:a16="http://schemas.microsoft.com/office/drawing/2014/main" id="{B82B6B8C-FB2D-4758-BB3F-683577160B05}"/>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弧形 90">
              <a:extLst>
                <a:ext uri="{FF2B5EF4-FFF2-40B4-BE49-F238E27FC236}">
                  <a16:creationId xmlns:a16="http://schemas.microsoft.com/office/drawing/2014/main" id="{4BEAA860-E747-49B3-9CAC-7FB4076BE703}"/>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弧形 91">
              <a:extLst>
                <a:ext uri="{FF2B5EF4-FFF2-40B4-BE49-F238E27FC236}">
                  <a16:creationId xmlns:a16="http://schemas.microsoft.com/office/drawing/2014/main" id="{8E6BD296-A8E1-479A-8F69-85C28EB799A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93" name="弧形 92">
              <a:extLst>
                <a:ext uri="{FF2B5EF4-FFF2-40B4-BE49-F238E27FC236}">
                  <a16:creationId xmlns:a16="http://schemas.microsoft.com/office/drawing/2014/main" id="{308B5995-65C1-4EC4-BFFC-5D4CB5F03A3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弧形 93">
              <a:extLst>
                <a:ext uri="{FF2B5EF4-FFF2-40B4-BE49-F238E27FC236}">
                  <a16:creationId xmlns:a16="http://schemas.microsoft.com/office/drawing/2014/main" id="{BC6110AA-BBE0-4C12-8B8B-3067CE6D76D1}"/>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弧形 94">
              <a:extLst>
                <a:ext uri="{FF2B5EF4-FFF2-40B4-BE49-F238E27FC236}">
                  <a16:creationId xmlns:a16="http://schemas.microsoft.com/office/drawing/2014/main" id="{3C452E58-96F5-4DA6-B3D7-35D21E629DEF}"/>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53" name="Group 88">
            <a:extLst>
              <a:ext uri="{FF2B5EF4-FFF2-40B4-BE49-F238E27FC236}">
                <a16:creationId xmlns:a16="http://schemas.microsoft.com/office/drawing/2014/main" id="{485D5412-BB89-4CF2-8525-6404B12EB478}"/>
              </a:ext>
            </a:extLst>
          </p:cNvPr>
          <p:cNvGrpSpPr/>
          <p:nvPr/>
        </p:nvGrpSpPr>
        <p:grpSpPr>
          <a:xfrm rot="2069649">
            <a:off x="-463931" y="-2411264"/>
            <a:ext cx="4367189" cy="8018419"/>
            <a:chOff x="5971510" y="-16331"/>
            <a:chExt cx="3197184" cy="5870215"/>
          </a:xfrm>
          <a:noFill/>
        </p:grpSpPr>
        <p:sp>
          <p:nvSpPr>
            <p:cNvPr id="55" name="弧形 89">
              <a:extLst>
                <a:ext uri="{FF2B5EF4-FFF2-40B4-BE49-F238E27FC236}">
                  <a16:creationId xmlns:a16="http://schemas.microsoft.com/office/drawing/2014/main" id="{688A4F65-EC94-4C1B-8CA1-E662D56DDCD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7" name="弧形 90">
              <a:extLst>
                <a:ext uri="{FF2B5EF4-FFF2-40B4-BE49-F238E27FC236}">
                  <a16:creationId xmlns:a16="http://schemas.microsoft.com/office/drawing/2014/main" id="{34AA5A8C-6172-4E8F-A301-972CFB60BABA}"/>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8" name="弧形 91">
              <a:extLst>
                <a:ext uri="{FF2B5EF4-FFF2-40B4-BE49-F238E27FC236}">
                  <a16:creationId xmlns:a16="http://schemas.microsoft.com/office/drawing/2014/main" id="{BF717ADC-02B3-4AE8-B610-171964795886}"/>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59" name="弧形 92">
              <a:extLst>
                <a:ext uri="{FF2B5EF4-FFF2-40B4-BE49-F238E27FC236}">
                  <a16:creationId xmlns:a16="http://schemas.microsoft.com/office/drawing/2014/main" id="{7A1B6B90-06F1-4DE5-9D6E-2A9BA65AC6EA}"/>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弧形 93">
              <a:extLst>
                <a:ext uri="{FF2B5EF4-FFF2-40B4-BE49-F238E27FC236}">
                  <a16:creationId xmlns:a16="http://schemas.microsoft.com/office/drawing/2014/main" id="{C255CEC7-579B-41AB-B4AB-F3BB7A4D718D}"/>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1" name="弧形 94">
              <a:extLst>
                <a:ext uri="{FF2B5EF4-FFF2-40B4-BE49-F238E27FC236}">
                  <a16:creationId xmlns:a16="http://schemas.microsoft.com/office/drawing/2014/main" id="{EAE854BE-CC92-48DA-AE1C-3C20D35E263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5" cstate="hq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4000"/>
                    </a14:imgEffect>
                  </a14:imgLayer>
                </a14:imgProps>
              </a:ext>
              <a:ext uri="{28A0092B-C50C-407E-A947-70E740481C1C}">
                <a14:useLocalDpi xmlns:a14="http://schemas.microsoft.com/office/drawing/2010/main"/>
              </a:ext>
            </a:extLst>
          </a:blip>
          <a:srcRect/>
          <a:stretch/>
        </p:blipFill>
        <p:spPr>
          <a:xfrm flipH="1" flipV="1">
            <a:off x="8953" y="10725"/>
            <a:ext cx="12191999" cy="6858003"/>
          </a:xfrm>
          <a:prstGeom prst="rect">
            <a:avLst/>
          </a:prstGeom>
        </p:spPr>
      </p:pic>
      <p:sp>
        <p:nvSpPr>
          <p:cNvPr id="4" name="文本框 3">
            <a:extLst>
              <a:ext uri="{FF2B5EF4-FFF2-40B4-BE49-F238E27FC236}">
                <a16:creationId xmlns:a16="http://schemas.microsoft.com/office/drawing/2014/main" id="{D32D7BB1-A21F-41EF-8876-34510FB45BC6}"/>
              </a:ext>
            </a:extLst>
          </p:cNvPr>
          <p:cNvSpPr txBox="1"/>
          <p:nvPr/>
        </p:nvSpPr>
        <p:spPr>
          <a:xfrm>
            <a:off x="5290686" y="2404624"/>
            <a:ext cx="1628534" cy="523220"/>
          </a:xfrm>
          <a:prstGeom prst="rect">
            <a:avLst/>
          </a:prstGeom>
          <a:noFill/>
          <a:effectLst>
            <a:reflection blurRad="6350" stA="52000" endA="300" endPos="55000" dir="5400000" sy="-100000" algn="bl" rotWithShape="0"/>
          </a:effectLst>
        </p:spPr>
        <p:txBody>
          <a:bodyPr wrap="square" rtlCol="0">
            <a:spAutoFit/>
          </a:bodyPr>
          <a:lstStyle/>
          <a:p>
            <a:pPr algn="ctr"/>
            <a:r>
              <a:rPr lang="en-US" altLang="zh-CN" sz="2800" b="1" dirty="0">
                <a:solidFill>
                  <a:schemeClr val="bg1">
                    <a:alpha val="61000"/>
                  </a:schemeClr>
                </a:solidFill>
                <a:latin typeface="Arial" panose="020B0604020202020204" pitchFamily="34" charset="0"/>
                <a:cs typeface="Arial" panose="020B0604020202020204" pitchFamily="34" charset="0"/>
              </a:rPr>
              <a:t>Part 04</a:t>
            </a:r>
            <a:endParaRPr lang="zh-CN" altLang="en-US" sz="2800" b="1" dirty="0">
              <a:solidFill>
                <a:schemeClr val="bg1">
                  <a:alpha val="61000"/>
                </a:schemeClr>
              </a:solidFill>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155A0D15-F102-4AAC-BF94-254E7C7E3877}"/>
              </a:ext>
            </a:extLst>
          </p:cNvPr>
          <p:cNvGrpSpPr/>
          <p:nvPr/>
        </p:nvGrpSpPr>
        <p:grpSpPr>
          <a:xfrm>
            <a:off x="3875542" y="1293135"/>
            <a:ext cx="4440916" cy="4440916"/>
            <a:chOff x="2449959" y="936031"/>
            <a:chExt cx="4944829" cy="4944829"/>
          </a:xfrm>
        </p:grpSpPr>
        <p:sp>
          <p:nvSpPr>
            <p:cNvPr id="31" name="椭圆 30">
              <a:extLst>
                <a:ext uri="{FF2B5EF4-FFF2-40B4-BE49-F238E27FC236}">
                  <a16:creationId xmlns:a16="http://schemas.microsoft.com/office/drawing/2014/main" id="{9615BA1B-FBCE-417F-92A1-578CCED8074C}"/>
                </a:ext>
              </a:extLst>
            </p:cNvPr>
            <p:cNvSpPr/>
            <p:nvPr/>
          </p:nvSpPr>
          <p:spPr>
            <a:xfrm rot="16200000">
              <a:off x="2449959"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2" name="椭圆 31">
              <a:extLst>
                <a:ext uri="{FF2B5EF4-FFF2-40B4-BE49-F238E27FC236}">
                  <a16:creationId xmlns:a16="http://schemas.microsoft.com/office/drawing/2014/main" id="{FB2598C8-EFEC-411D-8C05-88F259C4A8D0}"/>
                </a:ext>
              </a:extLst>
            </p:cNvPr>
            <p:cNvSpPr/>
            <p:nvPr/>
          </p:nvSpPr>
          <p:spPr>
            <a:xfrm rot="17280000">
              <a:off x="2566942"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3" name="椭圆 32">
              <a:extLst>
                <a:ext uri="{FF2B5EF4-FFF2-40B4-BE49-F238E27FC236}">
                  <a16:creationId xmlns:a16="http://schemas.microsoft.com/office/drawing/2014/main" id="{F329BC6D-F82A-43A3-B00C-FEFE8FF20E67}"/>
                </a:ext>
              </a:extLst>
            </p:cNvPr>
            <p:cNvSpPr/>
            <p:nvPr/>
          </p:nvSpPr>
          <p:spPr>
            <a:xfrm rot="18360000">
              <a:off x="2906440"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4" name="椭圆 33">
              <a:extLst>
                <a:ext uri="{FF2B5EF4-FFF2-40B4-BE49-F238E27FC236}">
                  <a16:creationId xmlns:a16="http://schemas.microsoft.com/office/drawing/2014/main" id="{2F55363B-5BD9-4B1D-AC12-E8EBD0E6DCD7}"/>
                </a:ext>
              </a:extLst>
            </p:cNvPr>
            <p:cNvSpPr/>
            <p:nvPr/>
          </p:nvSpPr>
          <p:spPr>
            <a:xfrm rot="19440000">
              <a:off x="3435222"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5" name="椭圆 34">
              <a:extLst>
                <a:ext uri="{FF2B5EF4-FFF2-40B4-BE49-F238E27FC236}">
                  <a16:creationId xmlns:a16="http://schemas.microsoft.com/office/drawing/2014/main" id="{916F6CF0-2DBE-46FE-A70A-AF4975E39C1B}"/>
                </a:ext>
              </a:extLst>
            </p:cNvPr>
            <p:cNvSpPr/>
            <p:nvPr/>
          </p:nvSpPr>
          <p:spPr>
            <a:xfrm rot="20520000">
              <a:off x="4101524"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6" name="椭圆 35">
              <a:extLst>
                <a:ext uri="{FF2B5EF4-FFF2-40B4-BE49-F238E27FC236}">
                  <a16:creationId xmlns:a16="http://schemas.microsoft.com/office/drawing/2014/main" id="{B7576FCF-7455-4EA1-A907-560DB6270EC4}"/>
                </a:ext>
              </a:extLst>
            </p:cNvPr>
            <p:cNvSpPr/>
            <p:nvPr/>
          </p:nvSpPr>
          <p:spPr>
            <a:xfrm>
              <a:off x="4840127" y="936031"/>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7" name="椭圆 36">
              <a:extLst>
                <a:ext uri="{FF2B5EF4-FFF2-40B4-BE49-F238E27FC236}">
                  <a16:creationId xmlns:a16="http://schemas.microsoft.com/office/drawing/2014/main" id="{7CA2AF69-14EB-49C4-B00D-DBE88D531563}"/>
                </a:ext>
              </a:extLst>
            </p:cNvPr>
            <p:cNvSpPr/>
            <p:nvPr/>
          </p:nvSpPr>
          <p:spPr>
            <a:xfrm rot="1080000">
              <a:off x="5578729"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8" name="椭圆 37">
              <a:extLst>
                <a:ext uri="{FF2B5EF4-FFF2-40B4-BE49-F238E27FC236}">
                  <a16:creationId xmlns:a16="http://schemas.microsoft.com/office/drawing/2014/main" id="{A0B4EEC9-A1C0-449A-AE35-F35D2450164E}"/>
                </a:ext>
              </a:extLst>
            </p:cNvPr>
            <p:cNvSpPr/>
            <p:nvPr/>
          </p:nvSpPr>
          <p:spPr>
            <a:xfrm rot="2160000">
              <a:off x="6245033"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9" name="椭圆 38">
              <a:extLst>
                <a:ext uri="{FF2B5EF4-FFF2-40B4-BE49-F238E27FC236}">
                  <a16:creationId xmlns:a16="http://schemas.microsoft.com/office/drawing/2014/main" id="{C77D3747-60EF-40AD-A41F-268E17C3B78A}"/>
                </a:ext>
              </a:extLst>
            </p:cNvPr>
            <p:cNvSpPr/>
            <p:nvPr/>
          </p:nvSpPr>
          <p:spPr>
            <a:xfrm rot="3240000">
              <a:off x="6773814"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0" name="椭圆 39">
              <a:extLst>
                <a:ext uri="{FF2B5EF4-FFF2-40B4-BE49-F238E27FC236}">
                  <a16:creationId xmlns:a16="http://schemas.microsoft.com/office/drawing/2014/main" id="{87D07755-C719-4514-8353-2E2280CFC19F}"/>
                </a:ext>
              </a:extLst>
            </p:cNvPr>
            <p:cNvSpPr/>
            <p:nvPr/>
          </p:nvSpPr>
          <p:spPr>
            <a:xfrm rot="4320000">
              <a:off x="7113311"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1" name="椭圆 40">
              <a:extLst>
                <a:ext uri="{FF2B5EF4-FFF2-40B4-BE49-F238E27FC236}">
                  <a16:creationId xmlns:a16="http://schemas.microsoft.com/office/drawing/2014/main" id="{8AF130D4-275E-413E-B195-EA2E96631B80}"/>
                </a:ext>
              </a:extLst>
            </p:cNvPr>
            <p:cNvSpPr/>
            <p:nvPr/>
          </p:nvSpPr>
          <p:spPr>
            <a:xfrm rot="5400000">
              <a:off x="7230295"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2" name="椭圆 41">
              <a:extLst>
                <a:ext uri="{FF2B5EF4-FFF2-40B4-BE49-F238E27FC236}">
                  <a16:creationId xmlns:a16="http://schemas.microsoft.com/office/drawing/2014/main" id="{5B6FB539-2F6D-4FD6-A15A-830AB7095596}"/>
                </a:ext>
              </a:extLst>
            </p:cNvPr>
            <p:cNvSpPr/>
            <p:nvPr/>
          </p:nvSpPr>
          <p:spPr>
            <a:xfrm rot="6480000">
              <a:off x="7113311"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3" name="椭圆 42">
              <a:extLst>
                <a:ext uri="{FF2B5EF4-FFF2-40B4-BE49-F238E27FC236}">
                  <a16:creationId xmlns:a16="http://schemas.microsoft.com/office/drawing/2014/main" id="{459A1726-B1E3-4C60-A245-82205FA50AA3}"/>
                </a:ext>
              </a:extLst>
            </p:cNvPr>
            <p:cNvSpPr/>
            <p:nvPr/>
          </p:nvSpPr>
          <p:spPr>
            <a:xfrm rot="7560000">
              <a:off x="6773814"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4" name="椭圆 43">
              <a:extLst>
                <a:ext uri="{FF2B5EF4-FFF2-40B4-BE49-F238E27FC236}">
                  <a16:creationId xmlns:a16="http://schemas.microsoft.com/office/drawing/2014/main" id="{31AA463F-737A-4319-B9DC-266E340728BB}"/>
                </a:ext>
              </a:extLst>
            </p:cNvPr>
            <p:cNvSpPr/>
            <p:nvPr/>
          </p:nvSpPr>
          <p:spPr>
            <a:xfrm rot="8640000">
              <a:off x="6245033"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椭圆 44">
              <a:extLst>
                <a:ext uri="{FF2B5EF4-FFF2-40B4-BE49-F238E27FC236}">
                  <a16:creationId xmlns:a16="http://schemas.microsoft.com/office/drawing/2014/main" id="{C90AE763-2AA9-4666-BCA5-348CD3A391FD}"/>
                </a:ext>
              </a:extLst>
            </p:cNvPr>
            <p:cNvSpPr/>
            <p:nvPr/>
          </p:nvSpPr>
          <p:spPr>
            <a:xfrm rot="9720000">
              <a:off x="5578729"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6" name="椭圆 45">
              <a:extLst>
                <a:ext uri="{FF2B5EF4-FFF2-40B4-BE49-F238E27FC236}">
                  <a16:creationId xmlns:a16="http://schemas.microsoft.com/office/drawing/2014/main" id="{86ACD098-B448-4380-B48A-C98A677CCFBF}"/>
                </a:ext>
              </a:extLst>
            </p:cNvPr>
            <p:cNvSpPr/>
            <p:nvPr/>
          </p:nvSpPr>
          <p:spPr>
            <a:xfrm rot="10800000">
              <a:off x="4840127" y="571636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7" name="椭圆 46">
              <a:extLst>
                <a:ext uri="{FF2B5EF4-FFF2-40B4-BE49-F238E27FC236}">
                  <a16:creationId xmlns:a16="http://schemas.microsoft.com/office/drawing/2014/main" id="{434E4033-DAEF-452C-8335-3D5633034CF5}"/>
                </a:ext>
              </a:extLst>
            </p:cNvPr>
            <p:cNvSpPr/>
            <p:nvPr/>
          </p:nvSpPr>
          <p:spPr>
            <a:xfrm rot="11880000">
              <a:off x="4101524"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8" name="椭圆 47">
              <a:extLst>
                <a:ext uri="{FF2B5EF4-FFF2-40B4-BE49-F238E27FC236}">
                  <a16:creationId xmlns:a16="http://schemas.microsoft.com/office/drawing/2014/main" id="{E4AF581D-41C1-4364-BC43-82B79F34465E}"/>
                </a:ext>
              </a:extLst>
            </p:cNvPr>
            <p:cNvSpPr/>
            <p:nvPr/>
          </p:nvSpPr>
          <p:spPr>
            <a:xfrm rot="12960000">
              <a:off x="3435222"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9" name="椭圆 48">
              <a:extLst>
                <a:ext uri="{FF2B5EF4-FFF2-40B4-BE49-F238E27FC236}">
                  <a16:creationId xmlns:a16="http://schemas.microsoft.com/office/drawing/2014/main" id="{62854C53-A3A7-454C-9D2F-4DACDA4037E2}"/>
                </a:ext>
              </a:extLst>
            </p:cNvPr>
            <p:cNvSpPr/>
            <p:nvPr/>
          </p:nvSpPr>
          <p:spPr>
            <a:xfrm rot="14040000">
              <a:off x="2906440"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50" name="椭圆 49">
              <a:extLst>
                <a:ext uri="{FF2B5EF4-FFF2-40B4-BE49-F238E27FC236}">
                  <a16:creationId xmlns:a16="http://schemas.microsoft.com/office/drawing/2014/main" id="{5B17291F-2671-4C56-827E-81FB2F812FEF}"/>
                </a:ext>
              </a:extLst>
            </p:cNvPr>
            <p:cNvSpPr/>
            <p:nvPr/>
          </p:nvSpPr>
          <p:spPr>
            <a:xfrm rot="15120000">
              <a:off x="2566942"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
        <p:nvSpPr>
          <p:cNvPr id="6" name="文本框 5">
            <a:extLst>
              <a:ext uri="{FF2B5EF4-FFF2-40B4-BE49-F238E27FC236}">
                <a16:creationId xmlns:a16="http://schemas.microsoft.com/office/drawing/2014/main" id="{EB502F0F-6B7C-40E8-B4FE-D3D92C932CB8}"/>
              </a:ext>
            </a:extLst>
          </p:cNvPr>
          <p:cNvSpPr txBox="1"/>
          <p:nvPr/>
        </p:nvSpPr>
        <p:spPr>
          <a:xfrm>
            <a:off x="4662243" y="3237929"/>
            <a:ext cx="2854686" cy="1569660"/>
          </a:xfrm>
          <a:prstGeom prst="rect">
            <a:avLst/>
          </a:prstGeom>
          <a:noFill/>
        </p:spPr>
        <p:txBody>
          <a:bodyPr wrap="square" rtlCol="0">
            <a:spAutoFit/>
          </a:bodyPr>
          <a:lstStyle/>
          <a:p>
            <a:pPr algn="ctr"/>
            <a:r>
              <a:rPr lang="zh-CN" altLang="en-US" sz="48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latin typeface="汉仪综艺体简" panose="02010609000101010101" pitchFamily="49" charset="-122"/>
                <a:ea typeface="汉仪综艺体简" panose="02010609000101010101" pitchFamily="49" charset="-122"/>
              </a:rPr>
              <a:t>实验数据分析</a:t>
            </a:r>
          </a:p>
        </p:txBody>
      </p:sp>
      <p:grpSp>
        <p:nvGrpSpPr>
          <p:cNvPr id="62" name="Group 88">
            <a:extLst>
              <a:ext uri="{FF2B5EF4-FFF2-40B4-BE49-F238E27FC236}">
                <a16:creationId xmlns:a16="http://schemas.microsoft.com/office/drawing/2014/main" id="{FE589814-F9F1-47DC-B48A-8BF5E5D17AE9}"/>
              </a:ext>
            </a:extLst>
          </p:cNvPr>
          <p:cNvGrpSpPr/>
          <p:nvPr/>
        </p:nvGrpSpPr>
        <p:grpSpPr>
          <a:xfrm rot="2069649">
            <a:off x="-871971" y="-2258864"/>
            <a:ext cx="4367189" cy="8018419"/>
            <a:chOff x="5971510" y="-16331"/>
            <a:chExt cx="3197184" cy="5870215"/>
          </a:xfrm>
          <a:noFill/>
        </p:grpSpPr>
        <p:sp>
          <p:nvSpPr>
            <p:cNvPr id="63" name="弧形 89">
              <a:extLst>
                <a:ext uri="{FF2B5EF4-FFF2-40B4-BE49-F238E27FC236}">
                  <a16:creationId xmlns:a16="http://schemas.microsoft.com/office/drawing/2014/main" id="{2C806D25-32C7-4363-B0D8-B38A15AB734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4" name="弧形 90">
              <a:extLst>
                <a:ext uri="{FF2B5EF4-FFF2-40B4-BE49-F238E27FC236}">
                  <a16:creationId xmlns:a16="http://schemas.microsoft.com/office/drawing/2014/main" id="{B5630952-F11A-4FBA-93BE-362C061BDF42}"/>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弧形 91">
              <a:extLst>
                <a:ext uri="{FF2B5EF4-FFF2-40B4-BE49-F238E27FC236}">
                  <a16:creationId xmlns:a16="http://schemas.microsoft.com/office/drawing/2014/main" id="{7F5D8BE3-0143-4FBF-9ABD-BEDA85DBDA6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66" name="弧形 92">
              <a:extLst>
                <a:ext uri="{FF2B5EF4-FFF2-40B4-BE49-F238E27FC236}">
                  <a16:creationId xmlns:a16="http://schemas.microsoft.com/office/drawing/2014/main" id="{69040A93-13E8-4656-8D80-BE36127AFAE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弧形 93">
              <a:extLst>
                <a:ext uri="{FF2B5EF4-FFF2-40B4-BE49-F238E27FC236}">
                  <a16:creationId xmlns:a16="http://schemas.microsoft.com/office/drawing/2014/main" id="{1170FE00-E918-48E3-A81C-6A4431D1ED92}"/>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弧形 94">
              <a:extLst>
                <a:ext uri="{FF2B5EF4-FFF2-40B4-BE49-F238E27FC236}">
                  <a16:creationId xmlns:a16="http://schemas.microsoft.com/office/drawing/2014/main" id="{73BC2A04-0402-4F7E-BA0D-6C434CD8FF56}"/>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69" name="Group 88">
            <a:extLst>
              <a:ext uri="{FF2B5EF4-FFF2-40B4-BE49-F238E27FC236}">
                <a16:creationId xmlns:a16="http://schemas.microsoft.com/office/drawing/2014/main" id="{A5CBD2B2-80F1-4C0C-B456-0E11541256E9}"/>
              </a:ext>
            </a:extLst>
          </p:cNvPr>
          <p:cNvGrpSpPr/>
          <p:nvPr/>
        </p:nvGrpSpPr>
        <p:grpSpPr>
          <a:xfrm rot="2069649">
            <a:off x="8458152" y="1400250"/>
            <a:ext cx="4367189" cy="8018419"/>
            <a:chOff x="5971510" y="-16331"/>
            <a:chExt cx="3197184" cy="5870215"/>
          </a:xfrm>
          <a:noFill/>
        </p:grpSpPr>
        <p:sp>
          <p:nvSpPr>
            <p:cNvPr id="70" name="弧形 89">
              <a:extLst>
                <a:ext uri="{FF2B5EF4-FFF2-40B4-BE49-F238E27FC236}">
                  <a16:creationId xmlns:a16="http://schemas.microsoft.com/office/drawing/2014/main" id="{FFB9B59C-AA1B-436D-9405-03E6744ED5C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弧形 90">
              <a:extLst>
                <a:ext uri="{FF2B5EF4-FFF2-40B4-BE49-F238E27FC236}">
                  <a16:creationId xmlns:a16="http://schemas.microsoft.com/office/drawing/2014/main" id="{F3137616-8E41-4A59-A6E9-7BD6B188D6A4}"/>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弧形 91">
              <a:extLst>
                <a:ext uri="{FF2B5EF4-FFF2-40B4-BE49-F238E27FC236}">
                  <a16:creationId xmlns:a16="http://schemas.microsoft.com/office/drawing/2014/main" id="{A00B2654-CEEC-4C6B-8AD5-C040545C075A}"/>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73" name="弧形 92">
              <a:extLst>
                <a:ext uri="{FF2B5EF4-FFF2-40B4-BE49-F238E27FC236}">
                  <a16:creationId xmlns:a16="http://schemas.microsoft.com/office/drawing/2014/main" id="{1825FB4A-9390-43DB-B11A-8BDD1275B2B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4" name="弧形 93">
              <a:extLst>
                <a:ext uri="{FF2B5EF4-FFF2-40B4-BE49-F238E27FC236}">
                  <a16:creationId xmlns:a16="http://schemas.microsoft.com/office/drawing/2014/main" id="{116AC08B-5BAF-4414-B09D-FCBB1BC4910A}"/>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5" name="弧形 94">
              <a:extLst>
                <a:ext uri="{FF2B5EF4-FFF2-40B4-BE49-F238E27FC236}">
                  <a16:creationId xmlns:a16="http://schemas.microsoft.com/office/drawing/2014/main" id="{64430E63-BBC6-4B44-A197-B64065634182}"/>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Tree>
    <p:custDataLst>
      <p:tags r:id="rId1"/>
    </p:custDataLst>
    <p:extLst>
      <p:ext uri="{BB962C8B-B14F-4D97-AF65-F5344CB8AC3E}">
        <p14:creationId xmlns:p14="http://schemas.microsoft.com/office/powerpoint/2010/main" val="170759245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A64EF-39E8-4BB6-8204-0E69BA988F34}"/>
              </a:ext>
            </a:extLst>
          </p:cNvPr>
          <p:cNvSpPr>
            <a:spLocks noGrp="1"/>
          </p:cNvSpPr>
          <p:nvPr>
            <p:ph type="title"/>
          </p:nvPr>
        </p:nvSpPr>
        <p:spPr/>
        <p:txBody>
          <a:bodyPr/>
          <a:lstStyle/>
          <a:p>
            <a:r>
              <a:rPr lang="en-US" altLang="zh-CN" dirty="0"/>
              <a:t>LSTM</a:t>
            </a:r>
            <a:r>
              <a:rPr lang="zh-CN" altLang="en-US" dirty="0"/>
              <a:t>预测</a:t>
            </a:r>
          </a:p>
        </p:txBody>
      </p:sp>
      <p:graphicFrame>
        <p:nvGraphicFramePr>
          <p:cNvPr id="138" name="表格 137">
            <a:extLst>
              <a:ext uri="{FF2B5EF4-FFF2-40B4-BE49-F238E27FC236}">
                <a16:creationId xmlns:a16="http://schemas.microsoft.com/office/drawing/2014/main" id="{383AA709-1E9C-4B22-84C6-496287CF77A6}"/>
              </a:ext>
            </a:extLst>
          </p:cNvPr>
          <p:cNvGraphicFramePr>
            <a:graphicFrameLocks noGrp="1"/>
          </p:cNvGraphicFramePr>
          <p:nvPr>
            <p:extLst>
              <p:ext uri="{D42A27DB-BD31-4B8C-83A1-F6EECF244321}">
                <p14:modId xmlns:p14="http://schemas.microsoft.com/office/powerpoint/2010/main" val="573680809"/>
              </p:ext>
            </p:extLst>
          </p:nvPr>
        </p:nvGraphicFramePr>
        <p:xfrm>
          <a:off x="4134099" y="1888921"/>
          <a:ext cx="3843945" cy="1287732"/>
        </p:xfrm>
        <a:graphic>
          <a:graphicData uri="http://schemas.openxmlformats.org/drawingml/2006/table">
            <a:tbl>
              <a:tblPr>
                <a:tableStyleId>{5C22544A-7EE6-4342-B048-85BDC9FD1C3A}</a:tableStyleId>
              </a:tblPr>
              <a:tblGrid>
                <a:gridCol w="753889">
                  <a:extLst>
                    <a:ext uri="{9D8B030D-6E8A-4147-A177-3AD203B41FA5}">
                      <a16:colId xmlns:a16="http://schemas.microsoft.com/office/drawing/2014/main" val="2860410054"/>
                    </a:ext>
                  </a:extLst>
                </a:gridCol>
                <a:gridCol w="772514">
                  <a:extLst>
                    <a:ext uri="{9D8B030D-6E8A-4147-A177-3AD203B41FA5}">
                      <a16:colId xmlns:a16="http://schemas.microsoft.com/office/drawing/2014/main" val="1775986505"/>
                    </a:ext>
                  </a:extLst>
                </a:gridCol>
                <a:gridCol w="772514">
                  <a:extLst>
                    <a:ext uri="{9D8B030D-6E8A-4147-A177-3AD203B41FA5}">
                      <a16:colId xmlns:a16="http://schemas.microsoft.com/office/drawing/2014/main" val="1715094376"/>
                    </a:ext>
                  </a:extLst>
                </a:gridCol>
                <a:gridCol w="772514">
                  <a:extLst>
                    <a:ext uri="{9D8B030D-6E8A-4147-A177-3AD203B41FA5}">
                      <a16:colId xmlns:a16="http://schemas.microsoft.com/office/drawing/2014/main" val="730842551"/>
                    </a:ext>
                  </a:extLst>
                </a:gridCol>
                <a:gridCol w="772514">
                  <a:extLst>
                    <a:ext uri="{9D8B030D-6E8A-4147-A177-3AD203B41FA5}">
                      <a16:colId xmlns:a16="http://schemas.microsoft.com/office/drawing/2014/main" val="3785538713"/>
                    </a:ext>
                  </a:extLst>
                </a:gridCol>
              </a:tblGrid>
              <a:tr h="429244">
                <a:tc>
                  <a:txBody>
                    <a:bodyPr/>
                    <a:lstStyle/>
                    <a:p>
                      <a:pPr algn="l">
                        <a:lnSpc>
                          <a:spcPct val="150000"/>
                        </a:lnSpc>
                        <a:spcAft>
                          <a:spcPts val="0"/>
                        </a:spcAft>
                      </a:pPr>
                      <a:r>
                        <a:rPr lang="zh-CN" altLang="en-US" sz="1200" kern="100" dirty="0">
                          <a:solidFill>
                            <a:schemeClr val="tx1">
                              <a:lumMod val="75000"/>
                              <a:lumOff val="25000"/>
                            </a:schemeClr>
                          </a:solidFill>
                          <a:effectLst/>
                          <a:latin typeface="+mn-lt"/>
                          <a:ea typeface="微软雅黑" panose="020B0503020204020204" pitchFamily="34" charset="-122"/>
                          <a:cs typeface="Times New Roman" charset="0"/>
                        </a:rPr>
                        <a:t>预测数据</a:t>
                      </a:r>
                      <a:endParaRPr lang="zh-CN" altLang="zh-CN" sz="1200" kern="100" dirty="0">
                        <a:solidFill>
                          <a:schemeClr val="tx1">
                            <a:lumMod val="75000"/>
                            <a:lumOff val="25000"/>
                          </a:schemeClr>
                        </a:solidFill>
                        <a:effectLst/>
                        <a:latin typeface="+mn-lt"/>
                        <a:ea typeface="等线" charset="-122"/>
                        <a:cs typeface="Times New Roman"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MAE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MSE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RMSE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R2Score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696433"/>
                  </a:ext>
                </a:extLst>
              </a:tr>
              <a:tr h="429244">
                <a:tc>
                  <a:txBody>
                    <a:bodyPr/>
                    <a:lstStyle/>
                    <a:p>
                      <a:pPr algn="l">
                        <a:lnSpc>
                          <a:spcPct val="150000"/>
                        </a:lnSpc>
                        <a:spcAft>
                          <a:spcPts val="0"/>
                        </a:spcAft>
                      </a:pPr>
                      <a:r>
                        <a:rPr lang="en-US" altLang="zh-CN" sz="1200" kern="100" dirty="0">
                          <a:solidFill>
                            <a:schemeClr val="tx1">
                              <a:lumMod val="75000"/>
                              <a:lumOff val="25000"/>
                            </a:schemeClr>
                          </a:solidFill>
                          <a:effectLst/>
                          <a:latin typeface="+mn-lt"/>
                          <a:ea typeface="微软雅黑" panose="020B0503020204020204" pitchFamily="34" charset="-122"/>
                        </a:rPr>
                        <a:t>LSTM</a:t>
                      </a:r>
                      <a:endParaRPr lang="zh-CN" sz="1200" kern="100" dirty="0">
                        <a:solidFill>
                          <a:schemeClr val="tx1">
                            <a:lumMod val="75000"/>
                            <a:lumOff val="25000"/>
                          </a:schemeClr>
                        </a:solidFill>
                        <a:effectLst/>
                        <a:latin typeface="+mn-lt"/>
                        <a:ea typeface="等线" charset="-122"/>
                        <a:cs typeface="Times New Roman" charset="0"/>
                      </a:endParaRPr>
                    </a:p>
                  </a:txBody>
                  <a:tcPr marL="53694" marR="53694" marT="0" marB="0">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2.398773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mn-lt"/>
                          <a:ea typeface="等线" panose="02010600030101010101" pitchFamily="2" charset="-122"/>
                          <a:cs typeface="Times New Roman" panose="02020603050405020304" pitchFamily="18" charset="0"/>
                        </a:rPr>
                        <a:t>7.030675</a:t>
                      </a:r>
                      <a:endParaRPr lang="zh-CN" sz="1050" kern="100" dirty="0">
                        <a:effectLst/>
                        <a:latin typeface="+mn-lt"/>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mn-lt"/>
                          <a:ea typeface="等线" panose="02010600030101010101" pitchFamily="2" charset="-122"/>
                          <a:cs typeface="Times New Roman" panose="02020603050405020304" pitchFamily="18" charset="0"/>
                        </a:rPr>
                        <a:t>2.651542</a:t>
                      </a:r>
                      <a:endParaRPr lang="zh-CN" sz="1050" kern="100" dirty="0">
                        <a:effectLst/>
                        <a:latin typeface="+mn-lt"/>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0.974479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523992"/>
                  </a:ext>
                </a:extLst>
              </a:tr>
              <a:tr h="429244">
                <a:tc>
                  <a:txBody>
                    <a:bodyPr/>
                    <a:lstStyle/>
                    <a:p>
                      <a:pPr algn="l">
                        <a:lnSpc>
                          <a:spcPct val="150000"/>
                        </a:lnSpc>
                        <a:spcAft>
                          <a:spcPts val="0"/>
                        </a:spcAft>
                      </a:pPr>
                      <a:r>
                        <a:rPr lang="en-US" altLang="zh-CN" sz="1200" kern="100" dirty="0">
                          <a:solidFill>
                            <a:schemeClr val="tx1">
                              <a:lumMod val="75000"/>
                              <a:lumOff val="25000"/>
                            </a:schemeClr>
                          </a:solidFill>
                          <a:effectLst/>
                          <a:latin typeface="+mn-lt"/>
                          <a:ea typeface="微软雅黑" panose="020B0503020204020204" pitchFamily="34" charset="-122"/>
                          <a:cs typeface="Times New Roman" charset="0"/>
                        </a:rPr>
                        <a:t>LSTM</a:t>
                      </a:r>
                      <a:r>
                        <a:rPr lang="zh-CN" altLang="en-US" sz="1200" kern="100" dirty="0">
                          <a:solidFill>
                            <a:schemeClr val="tx1">
                              <a:lumMod val="75000"/>
                              <a:lumOff val="25000"/>
                            </a:schemeClr>
                          </a:solidFill>
                          <a:effectLst/>
                          <a:latin typeface="+mn-lt"/>
                          <a:ea typeface="微软雅黑" panose="020B0503020204020204" pitchFamily="34" charset="-122"/>
                          <a:cs typeface="Times New Roman" charset="0"/>
                        </a:rPr>
                        <a:t>*</a:t>
                      </a:r>
                      <a:endParaRPr lang="zh-CN" sz="1200" kern="100" dirty="0">
                        <a:solidFill>
                          <a:schemeClr val="tx1">
                            <a:lumMod val="75000"/>
                            <a:lumOff val="25000"/>
                          </a:schemeClr>
                        </a:solidFill>
                        <a:effectLst/>
                        <a:latin typeface="+mn-lt"/>
                        <a:ea typeface="等线" charset="-122"/>
                        <a:cs typeface="Times New Roman" charset="0"/>
                      </a:endParaRPr>
                    </a:p>
                  </a:txBody>
                  <a:tcPr marL="53694" marR="53694" marT="0" marB="0">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mn-lt"/>
                          <a:ea typeface="等线" panose="02010600030101010101" pitchFamily="2" charset="-122"/>
                          <a:cs typeface="Times New Roman" panose="02020603050405020304" pitchFamily="18" charset="0"/>
                        </a:rPr>
                        <a:t>1.079755</a:t>
                      </a:r>
                      <a:endParaRPr lang="zh-CN" sz="1050" kern="100" dirty="0">
                        <a:effectLst/>
                        <a:latin typeface="+mn-lt"/>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3.515337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mn-lt"/>
                          <a:ea typeface="等线" panose="02010600030101010101" pitchFamily="2" charset="-122"/>
                          <a:cs typeface="Times New Roman" panose="02020603050405020304" pitchFamily="18" charset="0"/>
                        </a:rPr>
                        <a:t>1.874923</a:t>
                      </a:r>
                      <a:endParaRPr lang="zh-CN" sz="1050" kern="100" dirty="0">
                        <a:effectLst/>
                        <a:latin typeface="+mn-lt"/>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mn-lt"/>
                          <a:ea typeface="等线" panose="02010600030101010101" pitchFamily="2" charset="-122"/>
                          <a:cs typeface="Times New Roman" panose="02020603050405020304" pitchFamily="18" charset="0"/>
                        </a:rPr>
                        <a:t>0.987239</a:t>
                      </a:r>
                      <a:endParaRPr lang="zh-CN" sz="1050" kern="100" dirty="0">
                        <a:effectLst/>
                        <a:latin typeface="+mn-lt"/>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407263"/>
                  </a:ext>
                </a:extLst>
              </a:tr>
            </a:tbl>
          </a:graphicData>
        </a:graphic>
      </p:graphicFrame>
      <p:grpSp>
        <p:nvGrpSpPr>
          <p:cNvPr id="67" name="组合 66">
            <a:extLst>
              <a:ext uri="{FF2B5EF4-FFF2-40B4-BE49-F238E27FC236}">
                <a16:creationId xmlns:a16="http://schemas.microsoft.com/office/drawing/2014/main" id="{935D74DC-4E73-4087-94B8-E6C8D8A61B56}"/>
              </a:ext>
            </a:extLst>
          </p:cNvPr>
          <p:cNvGrpSpPr/>
          <p:nvPr/>
        </p:nvGrpSpPr>
        <p:grpSpPr>
          <a:xfrm>
            <a:off x="8292341" y="5361865"/>
            <a:ext cx="555665" cy="348190"/>
            <a:chOff x="506282" y="2692266"/>
            <a:chExt cx="555665" cy="348190"/>
          </a:xfrm>
        </p:grpSpPr>
        <p:sp>
          <p:nvSpPr>
            <p:cNvPr id="68" name="等腰三角形 67">
              <a:extLst>
                <a:ext uri="{FF2B5EF4-FFF2-40B4-BE49-F238E27FC236}">
                  <a16:creationId xmlns:a16="http://schemas.microsoft.com/office/drawing/2014/main" id="{88AF8416-5A43-43EF-B790-C9E47A42C14D}"/>
                </a:ext>
              </a:extLst>
            </p:cNvPr>
            <p:cNvSpPr/>
            <p:nvPr/>
          </p:nvSpPr>
          <p:spPr>
            <a:xfrm rot="10800000">
              <a:off x="693627" y="2943225"/>
              <a:ext cx="180975" cy="97231"/>
            </a:xfrm>
            <a:prstGeom prst="triangle">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C36812DF-CE48-43BE-A4C8-BE37433DF5D3}"/>
                </a:ext>
              </a:extLst>
            </p:cNvPr>
            <p:cNvSpPr/>
            <p:nvPr/>
          </p:nvSpPr>
          <p:spPr>
            <a:xfrm>
              <a:off x="506282" y="2692266"/>
              <a:ext cx="555665" cy="270999"/>
            </a:xfrm>
            <a:prstGeom prst="roundRect">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标题</a:t>
              </a:r>
            </a:p>
          </p:txBody>
        </p:sp>
      </p:grpSp>
      <p:sp>
        <p:nvSpPr>
          <p:cNvPr id="6" name="TextBox 2">
            <a:extLst>
              <a:ext uri="{FF2B5EF4-FFF2-40B4-BE49-F238E27FC236}">
                <a16:creationId xmlns:a16="http://schemas.microsoft.com/office/drawing/2014/main" id="{5188B083-8D30-580A-666A-B499B8B70F08}"/>
              </a:ext>
            </a:extLst>
          </p:cNvPr>
          <p:cNvSpPr txBox="1">
            <a:spLocks noChangeArrowheads="1"/>
          </p:cNvSpPr>
          <p:nvPr/>
        </p:nvSpPr>
        <p:spPr bwMode="auto">
          <a:xfrm>
            <a:off x="4918682" y="1563288"/>
            <a:ext cx="235463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600"/>
              </a:spcBef>
              <a:spcAft>
                <a:spcPts val="600"/>
              </a:spcAft>
            </a:pPr>
            <a:r>
              <a:rPr lang="zh-CN" altLang="zh-CN" sz="1050" b="1" kern="0" dirty="0">
                <a:solidFill>
                  <a:srgbClr val="000000"/>
                </a:solidFill>
                <a:effectLst/>
                <a:ea typeface="等线" panose="02010600030101010101" pitchFamily="2" charset="-122"/>
                <a:cs typeface="宋体" panose="02010600030101010101" pitchFamily="2" charset="-122"/>
              </a:rPr>
              <a:t>模型带</a:t>
            </a:r>
            <a:r>
              <a:rPr lang="en-US" altLang="zh-CN" sz="1050" b="1" kern="0" dirty="0">
                <a:solidFill>
                  <a:srgbClr val="000000"/>
                </a:solidFill>
                <a:effectLst/>
                <a:ea typeface="等线" panose="02010600030101010101" pitchFamily="2" charset="-122"/>
                <a:cs typeface="宋体" panose="02010600030101010101" pitchFamily="2" charset="-122"/>
              </a:rPr>
              <a:t>*</a:t>
            </a:r>
            <a:r>
              <a:rPr lang="zh-CN" altLang="zh-CN" sz="1050" b="1" kern="0" dirty="0">
                <a:solidFill>
                  <a:srgbClr val="000000"/>
                </a:solidFill>
                <a:effectLst/>
                <a:ea typeface="等线" panose="02010600030101010101" pitchFamily="2" charset="-122"/>
                <a:cs typeface="宋体" panose="02010600030101010101" pitchFamily="2" charset="-122"/>
              </a:rPr>
              <a:t>即包含情感指数指标</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096EED2-9F53-2756-9A35-4D0C8BEE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166" y="3266349"/>
            <a:ext cx="4411459" cy="3500396"/>
          </a:xfrm>
          <a:prstGeom prst="rect">
            <a:avLst/>
          </a:prstGeom>
        </p:spPr>
      </p:pic>
      <p:pic>
        <p:nvPicPr>
          <p:cNvPr id="11" name="图片 10">
            <a:extLst>
              <a:ext uri="{FF2B5EF4-FFF2-40B4-BE49-F238E27FC236}">
                <a16:creationId xmlns:a16="http://schemas.microsoft.com/office/drawing/2014/main" id="{864DD13B-3051-6132-E74C-D6DC21467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794" y="3266349"/>
            <a:ext cx="4340041" cy="3443728"/>
          </a:xfrm>
          <a:prstGeom prst="rect">
            <a:avLst/>
          </a:prstGeom>
        </p:spPr>
      </p:pic>
      <p:sp>
        <p:nvSpPr>
          <p:cNvPr id="13" name="文本框 12">
            <a:extLst>
              <a:ext uri="{FF2B5EF4-FFF2-40B4-BE49-F238E27FC236}">
                <a16:creationId xmlns:a16="http://schemas.microsoft.com/office/drawing/2014/main" id="{5B964359-D03A-EE54-6857-B79B6728B20F}"/>
              </a:ext>
            </a:extLst>
          </p:cNvPr>
          <p:cNvSpPr txBox="1"/>
          <p:nvPr/>
        </p:nvSpPr>
        <p:spPr>
          <a:xfrm>
            <a:off x="1848379" y="2925770"/>
            <a:ext cx="7304730" cy="458074"/>
          </a:xfrm>
          <a:prstGeom prst="rect">
            <a:avLst/>
          </a:prstGeom>
          <a:noFill/>
        </p:spPr>
        <p:txBody>
          <a:bodyPr wrap="square">
            <a:spAutoFit/>
          </a:bodyPr>
          <a:lstStyle/>
          <a:p>
            <a:pPr algn="l">
              <a:lnSpc>
                <a:spcPct val="150000"/>
              </a:lnSpc>
              <a:spcAft>
                <a:spcPts val="0"/>
              </a:spcAft>
            </a:pPr>
            <a:r>
              <a:rPr lang="en-US" altLang="zh-CN" sz="1800" kern="100" dirty="0">
                <a:solidFill>
                  <a:schemeClr val="tx1">
                    <a:lumMod val="75000"/>
                    <a:lumOff val="25000"/>
                  </a:schemeClr>
                </a:solidFill>
                <a:effectLst/>
                <a:latin typeface="+mn-lt"/>
                <a:ea typeface="微软雅黑" panose="020B0503020204020204" pitchFamily="34" charset="-122"/>
              </a:rPr>
              <a:t>LSTM</a:t>
            </a:r>
            <a:endParaRPr lang="zh-CN" altLang="zh-CN" sz="1800" kern="100" dirty="0">
              <a:solidFill>
                <a:schemeClr val="tx1">
                  <a:lumMod val="75000"/>
                  <a:lumOff val="25000"/>
                </a:schemeClr>
              </a:solidFill>
              <a:effectLst/>
              <a:latin typeface="+mn-lt"/>
              <a:ea typeface="等线" charset="-122"/>
              <a:cs typeface="Times New Roman" charset="0"/>
            </a:endParaRPr>
          </a:p>
        </p:txBody>
      </p:sp>
      <p:sp>
        <p:nvSpPr>
          <p:cNvPr id="15" name="文本框 14">
            <a:extLst>
              <a:ext uri="{FF2B5EF4-FFF2-40B4-BE49-F238E27FC236}">
                <a16:creationId xmlns:a16="http://schemas.microsoft.com/office/drawing/2014/main" id="{EFBD99CD-B973-B095-D5D0-2B135B0A1217}"/>
              </a:ext>
            </a:extLst>
          </p:cNvPr>
          <p:cNvSpPr txBox="1"/>
          <p:nvPr/>
        </p:nvSpPr>
        <p:spPr>
          <a:xfrm>
            <a:off x="8570173" y="2953274"/>
            <a:ext cx="7304730" cy="458074"/>
          </a:xfrm>
          <a:prstGeom prst="rect">
            <a:avLst/>
          </a:prstGeom>
          <a:noFill/>
        </p:spPr>
        <p:txBody>
          <a:bodyPr wrap="square">
            <a:spAutoFit/>
          </a:bodyPr>
          <a:lstStyle/>
          <a:p>
            <a:pPr algn="l">
              <a:lnSpc>
                <a:spcPct val="150000"/>
              </a:lnSpc>
              <a:spcAft>
                <a:spcPts val="0"/>
              </a:spcAft>
            </a:pPr>
            <a:r>
              <a:rPr lang="en-US" altLang="zh-CN" sz="1800" kern="100" dirty="0">
                <a:solidFill>
                  <a:schemeClr val="tx1">
                    <a:lumMod val="75000"/>
                    <a:lumOff val="25000"/>
                  </a:schemeClr>
                </a:solidFill>
                <a:effectLst/>
                <a:latin typeface="+mn-lt"/>
                <a:ea typeface="微软雅黑" panose="020B0503020204020204" pitchFamily="34" charset="-122"/>
                <a:cs typeface="Times New Roman" charset="0"/>
              </a:rPr>
              <a:t>LSTM</a:t>
            </a:r>
            <a:r>
              <a:rPr lang="zh-CN" altLang="en-US" sz="1800" kern="100" dirty="0">
                <a:solidFill>
                  <a:schemeClr val="tx1">
                    <a:lumMod val="75000"/>
                    <a:lumOff val="25000"/>
                  </a:schemeClr>
                </a:solidFill>
                <a:effectLst/>
                <a:latin typeface="+mn-lt"/>
                <a:ea typeface="微软雅黑" panose="020B0503020204020204" pitchFamily="34" charset="-122"/>
                <a:cs typeface="Times New Roman" charset="0"/>
              </a:rPr>
              <a:t>*</a:t>
            </a:r>
            <a:endParaRPr lang="zh-CN" altLang="zh-CN" sz="1800" kern="100" dirty="0">
              <a:solidFill>
                <a:schemeClr val="tx1">
                  <a:lumMod val="75000"/>
                  <a:lumOff val="25000"/>
                </a:schemeClr>
              </a:solidFill>
              <a:effectLst/>
              <a:latin typeface="+mn-lt"/>
              <a:ea typeface="等线" charset="-122"/>
              <a:cs typeface="Times New Roman" charset="0"/>
            </a:endParaRPr>
          </a:p>
        </p:txBody>
      </p:sp>
    </p:spTree>
    <p:extLst>
      <p:ext uri="{BB962C8B-B14F-4D97-AF65-F5344CB8AC3E}">
        <p14:creationId xmlns:p14="http://schemas.microsoft.com/office/powerpoint/2010/main" val="393619399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F12AFF8E-C26F-4581-8BEB-DE8986818C8A}"/>
              </a:ext>
            </a:extLst>
          </p:cNvPr>
          <p:cNvGrpSpPr/>
          <p:nvPr/>
        </p:nvGrpSpPr>
        <p:grpSpPr>
          <a:xfrm rot="2069649">
            <a:off x="9898580" y="1955776"/>
            <a:ext cx="4367189" cy="8018419"/>
            <a:chOff x="5971510" y="-16331"/>
            <a:chExt cx="3197184" cy="5870215"/>
          </a:xfrm>
          <a:noFill/>
        </p:grpSpPr>
        <p:sp>
          <p:nvSpPr>
            <p:cNvPr id="90" name="弧形 89">
              <a:extLst>
                <a:ext uri="{FF2B5EF4-FFF2-40B4-BE49-F238E27FC236}">
                  <a16:creationId xmlns:a16="http://schemas.microsoft.com/office/drawing/2014/main" id="{B82B6B8C-FB2D-4758-BB3F-683577160B05}"/>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弧形 90">
              <a:extLst>
                <a:ext uri="{FF2B5EF4-FFF2-40B4-BE49-F238E27FC236}">
                  <a16:creationId xmlns:a16="http://schemas.microsoft.com/office/drawing/2014/main" id="{4BEAA860-E747-49B3-9CAC-7FB4076BE703}"/>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弧形 91">
              <a:extLst>
                <a:ext uri="{FF2B5EF4-FFF2-40B4-BE49-F238E27FC236}">
                  <a16:creationId xmlns:a16="http://schemas.microsoft.com/office/drawing/2014/main" id="{8E6BD296-A8E1-479A-8F69-85C28EB799A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93" name="弧形 92">
              <a:extLst>
                <a:ext uri="{FF2B5EF4-FFF2-40B4-BE49-F238E27FC236}">
                  <a16:creationId xmlns:a16="http://schemas.microsoft.com/office/drawing/2014/main" id="{308B5995-65C1-4EC4-BFFC-5D4CB5F03A3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弧形 93">
              <a:extLst>
                <a:ext uri="{FF2B5EF4-FFF2-40B4-BE49-F238E27FC236}">
                  <a16:creationId xmlns:a16="http://schemas.microsoft.com/office/drawing/2014/main" id="{BC6110AA-BBE0-4C12-8B8B-3067CE6D76D1}"/>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弧形 94">
              <a:extLst>
                <a:ext uri="{FF2B5EF4-FFF2-40B4-BE49-F238E27FC236}">
                  <a16:creationId xmlns:a16="http://schemas.microsoft.com/office/drawing/2014/main" id="{3C452E58-96F5-4DA6-B3D7-35D21E629DEF}"/>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53" name="Group 88">
            <a:extLst>
              <a:ext uri="{FF2B5EF4-FFF2-40B4-BE49-F238E27FC236}">
                <a16:creationId xmlns:a16="http://schemas.microsoft.com/office/drawing/2014/main" id="{485D5412-BB89-4CF2-8525-6404B12EB478}"/>
              </a:ext>
            </a:extLst>
          </p:cNvPr>
          <p:cNvGrpSpPr/>
          <p:nvPr/>
        </p:nvGrpSpPr>
        <p:grpSpPr>
          <a:xfrm rot="2069649">
            <a:off x="-463931" y="-2411264"/>
            <a:ext cx="4367189" cy="8018419"/>
            <a:chOff x="5971510" y="-16331"/>
            <a:chExt cx="3197184" cy="5870215"/>
          </a:xfrm>
          <a:noFill/>
        </p:grpSpPr>
        <p:sp>
          <p:nvSpPr>
            <p:cNvPr id="55" name="弧形 89">
              <a:extLst>
                <a:ext uri="{FF2B5EF4-FFF2-40B4-BE49-F238E27FC236}">
                  <a16:creationId xmlns:a16="http://schemas.microsoft.com/office/drawing/2014/main" id="{688A4F65-EC94-4C1B-8CA1-E662D56DDCD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7" name="弧形 90">
              <a:extLst>
                <a:ext uri="{FF2B5EF4-FFF2-40B4-BE49-F238E27FC236}">
                  <a16:creationId xmlns:a16="http://schemas.microsoft.com/office/drawing/2014/main" id="{34AA5A8C-6172-4E8F-A301-972CFB60BABA}"/>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8" name="弧形 91">
              <a:extLst>
                <a:ext uri="{FF2B5EF4-FFF2-40B4-BE49-F238E27FC236}">
                  <a16:creationId xmlns:a16="http://schemas.microsoft.com/office/drawing/2014/main" id="{BF717ADC-02B3-4AE8-B610-171964795886}"/>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59" name="弧形 92">
              <a:extLst>
                <a:ext uri="{FF2B5EF4-FFF2-40B4-BE49-F238E27FC236}">
                  <a16:creationId xmlns:a16="http://schemas.microsoft.com/office/drawing/2014/main" id="{7A1B6B90-06F1-4DE5-9D6E-2A9BA65AC6EA}"/>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弧形 93">
              <a:extLst>
                <a:ext uri="{FF2B5EF4-FFF2-40B4-BE49-F238E27FC236}">
                  <a16:creationId xmlns:a16="http://schemas.microsoft.com/office/drawing/2014/main" id="{C255CEC7-579B-41AB-B4AB-F3BB7A4D718D}"/>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1" name="弧形 94">
              <a:extLst>
                <a:ext uri="{FF2B5EF4-FFF2-40B4-BE49-F238E27FC236}">
                  <a16:creationId xmlns:a16="http://schemas.microsoft.com/office/drawing/2014/main" id="{EAE854BE-CC92-48DA-AE1C-3C20D35E263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38703" y="-342298"/>
            <a:ext cx="12191999" cy="6858003"/>
          </a:xfrm>
          <a:prstGeom prst="rect">
            <a:avLst/>
          </a:prstGeom>
        </p:spPr>
      </p:pic>
      <p:sp>
        <p:nvSpPr>
          <p:cNvPr id="79" name="文本框 78">
            <a:extLst>
              <a:ext uri="{FF2B5EF4-FFF2-40B4-BE49-F238E27FC236}">
                <a16:creationId xmlns:a16="http://schemas.microsoft.com/office/drawing/2014/main" id="{9C5270E3-3E44-420F-8BDA-8C6A2F06A8EE}"/>
              </a:ext>
            </a:extLst>
          </p:cNvPr>
          <p:cNvSpPr txBox="1"/>
          <p:nvPr/>
        </p:nvSpPr>
        <p:spPr>
          <a:xfrm>
            <a:off x="4061008" y="2529826"/>
            <a:ext cx="4119574" cy="1394036"/>
          </a:xfrm>
          <a:prstGeom prst="rect">
            <a:avLst/>
          </a:prstGeom>
          <a:noFill/>
          <a:effectLst>
            <a:outerShdw blurRad="127000" dist="76200" dir="2700000" algn="tl" rotWithShape="0">
              <a:srgbClr val="0142BD">
                <a:alpha val="25000"/>
              </a:srgbClr>
            </a:outerShdw>
          </a:effectLst>
        </p:spPr>
        <p:txBody>
          <a:bodyPr wrap="square" rtlCol="0">
            <a:spAutoFit/>
          </a:bodyPr>
          <a:lstStyle/>
          <a:p>
            <a:pPr algn="ctr">
              <a:lnSpc>
                <a:spcPct val="130000"/>
              </a:lnSpc>
            </a:pPr>
            <a:r>
              <a:rPr lang="zh-CN" altLang="en-US" sz="7200" dirty="0">
                <a:gradFill flip="none" rotWithShape="1">
                  <a:gsLst>
                    <a:gs pos="0">
                      <a:schemeClr val="accent2">
                        <a:lumMod val="0"/>
                        <a:lumOff val="100000"/>
                        <a:alpha val="88000"/>
                      </a:schemeClr>
                    </a:gs>
                    <a:gs pos="35000">
                      <a:schemeClr val="accent2">
                        <a:lumMod val="0"/>
                        <a:lumOff val="100000"/>
                        <a:alpha val="86000"/>
                      </a:schemeClr>
                    </a:gs>
                    <a:gs pos="100000">
                      <a:schemeClr val="accent2">
                        <a:lumMod val="100000"/>
                      </a:schemeClr>
                    </a:gs>
                  </a:gsLst>
                  <a:path path="circle">
                    <a:fillToRect r="100000" b="100000"/>
                  </a:path>
                  <a:tileRect l="-100000" t="-100000"/>
                </a:gradFill>
                <a:latin typeface="汉仪综艺体简" panose="02010609000101010101" pitchFamily="49" charset="-122"/>
                <a:ea typeface="汉仪综艺体简" panose="02010609000101010101" pitchFamily="49" charset="-122"/>
              </a:rPr>
              <a:t>目录</a:t>
            </a:r>
          </a:p>
        </p:txBody>
      </p:sp>
      <p:sp>
        <p:nvSpPr>
          <p:cNvPr id="4" name="文本框 3">
            <a:extLst>
              <a:ext uri="{FF2B5EF4-FFF2-40B4-BE49-F238E27FC236}">
                <a16:creationId xmlns:a16="http://schemas.microsoft.com/office/drawing/2014/main" id="{D32D7BB1-A21F-41EF-8876-34510FB45BC6}"/>
              </a:ext>
            </a:extLst>
          </p:cNvPr>
          <p:cNvSpPr txBox="1"/>
          <p:nvPr/>
        </p:nvSpPr>
        <p:spPr>
          <a:xfrm>
            <a:off x="5493868" y="4122571"/>
            <a:ext cx="1204264" cy="338554"/>
          </a:xfrm>
          <a:prstGeom prst="rect">
            <a:avLst/>
          </a:prstGeom>
          <a:noFill/>
          <a:effectLst>
            <a:reflection blurRad="6350" stA="33000" endPos="90000" dir="5400000" sy="-100000" algn="bl" rotWithShape="0"/>
          </a:effectLst>
        </p:spPr>
        <p:txBody>
          <a:bodyPr wrap="square" rtlCol="0">
            <a:spAutoFit/>
          </a:bodyPr>
          <a:lstStyle/>
          <a:p>
            <a:pPr algn="ctr"/>
            <a:r>
              <a:rPr lang="en-US" altLang="zh-CN" sz="1600" dirty="0">
                <a:solidFill>
                  <a:schemeClr val="bg1">
                    <a:alpha val="61000"/>
                  </a:schemeClr>
                </a:solidFill>
                <a:latin typeface="Arial" panose="020B0604020202020204" pitchFamily="34" charset="0"/>
                <a:cs typeface="Arial" panose="020B0604020202020204" pitchFamily="34" charset="0"/>
              </a:rPr>
              <a:t>contents</a:t>
            </a:r>
            <a:endParaRPr lang="zh-CN" altLang="en-US" sz="1600" dirty="0">
              <a:solidFill>
                <a:schemeClr val="bg1">
                  <a:alpha val="61000"/>
                </a:schemeClr>
              </a:solidFill>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155A0D15-F102-4AAC-BF94-254E7C7E3877}"/>
              </a:ext>
            </a:extLst>
          </p:cNvPr>
          <p:cNvGrpSpPr/>
          <p:nvPr/>
        </p:nvGrpSpPr>
        <p:grpSpPr>
          <a:xfrm>
            <a:off x="3875542" y="1293135"/>
            <a:ext cx="4440916" cy="4440916"/>
            <a:chOff x="2449959" y="936031"/>
            <a:chExt cx="4944829" cy="4944829"/>
          </a:xfrm>
        </p:grpSpPr>
        <p:sp>
          <p:nvSpPr>
            <p:cNvPr id="31" name="椭圆 30">
              <a:extLst>
                <a:ext uri="{FF2B5EF4-FFF2-40B4-BE49-F238E27FC236}">
                  <a16:creationId xmlns:a16="http://schemas.microsoft.com/office/drawing/2014/main" id="{9615BA1B-FBCE-417F-92A1-578CCED8074C}"/>
                </a:ext>
              </a:extLst>
            </p:cNvPr>
            <p:cNvSpPr/>
            <p:nvPr/>
          </p:nvSpPr>
          <p:spPr>
            <a:xfrm rot="16200000">
              <a:off x="2449959"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2" name="椭圆 31">
              <a:extLst>
                <a:ext uri="{FF2B5EF4-FFF2-40B4-BE49-F238E27FC236}">
                  <a16:creationId xmlns:a16="http://schemas.microsoft.com/office/drawing/2014/main" id="{FB2598C8-EFEC-411D-8C05-88F259C4A8D0}"/>
                </a:ext>
              </a:extLst>
            </p:cNvPr>
            <p:cNvSpPr/>
            <p:nvPr/>
          </p:nvSpPr>
          <p:spPr>
            <a:xfrm rot="17280000">
              <a:off x="2566942"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3" name="椭圆 32">
              <a:extLst>
                <a:ext uri="{FF2B5EF4-FFF2-40B4-BE49-F238E27FC236}">
                  <a16:creationId xmlns:a16="http://schemas.microsoft.com/office/drawing/2014/main" id="{F329BC6D-F82A-43A3-B00C-FEFE8FF20E67}"/>
                </a:ext>
              </a:extLst>
            </p:cNvPr>
            <p:cNvSpPr/>
            <p:nvPr/>
          </p:nvSpPr>
          <p:spPr>
            <a:xfrm rot="18360000">
              <a:off x="2906440"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4" name="椭圆 33">
              <a:extLst>
                <a:ext uri="{FF2B5EF4-FFF2-40B4-BE49-F238E27FC236}">
                  <a16:creationId xmlns:a16="http://schemas.microsoft.com/office/drawing/2014/main" id="{2F55363B-5BD9-4B1D-AC12-E8EBD0E6DCD7}"/>
                </a:ext>
              </a:extLst>
            </p:cNvPr>
            <p:cNvSpPr/>
            <p:nvPr/>
          </p:nvSpPr>
          <p:spPr>
            <a:xfrm rot="19440000">
              <a:off x="3435222"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5" name="椭圆 34">
              <a:extLst>
                <a:ext uri="{FF2B5EF4-FFF2-40B4-BE49-F238E27FC236}">
                  <a16:creationId xmlns:a16="http://schemas.microsoft.com/office/drawing/2014/main" id="{916F6CF0-2DBE-46FE-A70A-AF4975E39C1B}"/>
                </a:ext>
              </a:extLst>
            </p:cNvPr>
            <p:cNvSpPr/>
            <p:nvPr/>
          </p:nvSpPr>
          <p:spPr>
            <a:xfrm rot="20520000">
              <a:off x="4101524"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6" name="椭圆 35">
              <a:extLst>
                <a:ext uri="{FF2B5EF4-FFF2-40B4-BE49-F238E27FC236}">
                  <a16:creationId xmlns:a16="http://schemas.microsoft.com/office/drawing/2014/main" id="{B7576FCF-7455-4EA1-A907-560DB6270EC4}"/>
                </a:ext>
              </a:extLst>
            </p:cNvPr>
            <p:cNvSpPr/>
            <p:nvPr/>
          </p:nvSpPr>
          <p:spPr>
            <a:xfrm>
              <a:off x="4840127" y="936031"/>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7" name="椭圆 36">
              <a:extLst>
                <a:ext uri="{FF2B5EF4-FFF2-40B4-BE49-F238E27FC236}">
                  <a16:creationId xmlns:a16="http://schemas.microsoft.com/office/drawing/2014/main" id="{7CA2AF69-14EB-49C4-B00D-DBE88D531563}"/>
                </a:ext>
              </a:extLst>
            </p:cNvPr>
            <p:cNvSpPr/>
            <p:nvPr/>
          </p:nvSpPr>
          <p:spPr>
            <a:xfrm rot="1080000">
              <a:off x="5578729"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8" name="椭圆 37">
              <a:extLst>
                <a:ext uri="{FF2B5EF4-FFF2-40B4-BE49-F238E27FC236}">
                  <a16:creationId xmlns:a16="http://schemas.microsoft.com/office/drawing/2014/main" id="{A0B4EEC9-A1C0-449A-AE35-F35D2450164E}"/>
                </a:ext>
              </a:extLst>
            </p:cNvPr>
            <p:cNvSpPr/>
            <p:nvPr/>
          </p:nvSpPr>
          <p:spPr>
            <a:xfrm rot="2160000">
              <a:off x="6245033"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9" name="椭圆 38">
              <a:extLst>
                <a:ext uri="{FF2B5EF4-FFF2-40B4-BE49-F238E27FC236}">
                  <a16:creationId xmlns:a16="http://schemas.microsoft.com/office/drawing/2014/main" id="{C77D3747-60EF-40AD-A41F-268E17C3B78A}"/>
                </a:ext>
              </a:extLst>
            </p:cNvPr>
            <p:cNvSpPr/>
            <p:nvPr/>
          </p:nvSpPr>
          <p:spPr>
            <a:xfrm rot="3240000">
              <a:off x="6773814"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0" name="椭圆 39">
              <a:extLst>
                <a:ext uri="{FF2B5EF4-FFF2-40B4-BE49-F238E27FC236}">
                  <a16:creationId xmlns:a16="http://schemas.microsoft.com/office/drawing/2014/main" id="{87D07755-C719-4514-8353-2E2280CFC19F}"/>
                </a:ext>
              </a:extLst>
            </p:cNvPr>
            <p:cNvSpPr/>
            <p:nvPr/>
          </p:nvSpPr>
          <p:spPr>
            <a:xfrm rot="4320000">
              <a:off x="7113311"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1" name="椭圆 40">
              <a:extLst>
                <a:ext uri="{FF2B5EF4-FFF2-40B4-BE49-F238E27FC236}">
                  <a16:creationId xmlns:a16="http://schemas.microsoft.com/office/drawing/2014/main" id="{8AF130D4-275E-413E-B195-EA2E96631B80}"/>
                </a:ext>
              </a:extLst>
            </p:cNvPr>
            <p:cNvSpPr/>
            <p:nvPr/>
          </p:nvSpPr>
          <p:spPr>
            <a:xfrm rot="5400000">
              <a:off x="7230295"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2" name="椭圆 41">
              <a:extLst>
                <a:ext uri="{FF2B5EF4-FFF2-40B4-BE49-F238E27FC236}">
                  <a16:creationId xmlns:a16="http://schemas.microsoft.com/office/drawing/2014/main" id="{5B6FB539-2F6D-4FD6-A15A-830AB7095596}"/>
                </a:ext>
              </a:extLst>
            </p:cNvPr>
            <p:cNvSpPr/>
            <p:nvPr/>
          </p:nvSpPr>
          <p:spPr>
            <a:xfrm rot="6480000">
              <a:off x="7113311"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3" name="椭圆 42">
              <a:extLst>
                <a:ext uri="{FF2B5EF4-FFF2-40B4-BE49-F238E27FC236}">
                  <a16:creationId xmlns:a16="http://schemas.microsoft.com/office/drawing/2014/main" id="{459A1726-B1E3-4C60-A245-82205FA50AA3}"/>
                </a:ext>
              </a:extLst>
            </p:cNvPr>
            <p:cNvSpPr/>
            <p:nvPr/>
          </p:nvSpPr>
          <p:spPr>
            <a:xfrm rot="7560000">
              <a:off x="6773814"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4" name="椭圆 43">
              <a:extLst>
                <a:ext uri="{FF2B5EF4-FFF2-40B4-BE49-F238E27FC236}">
                  <a16:creationId xmlns:a16="http://schemas.microsoft.com/office/drawing/2014/main" id="{31AA463F-737A-4319-B9DC-266E340728BB}"/>
                </a:ext>
              </a:extLst>
            </p:cNvPr>
            <p:cNvSpPr/>
            <p:nvPr/>
          </p:nvSpPr>
          <p:spPr>
            <a:xfrm rot="8640000">
              <a:off x="6245033"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椭圆 44">
              <a:extLst>
                <a:ext uri="{FF2B5EF4-FFF2-40B4-BE49-F238E27FC236}">
                  <a16:creationId xmlns:a16="http://schemas.microsoft.com/office/drawing/2014/main" id="{C90AE763-2AA9-4666-BCA5-348CD3A391FD}"/>
                </a:ext>
              </a:extLst>
            </p:cNvPr>
            <p:cNvSpPr/>
            <p:nvPr/>
          </p:nvSpPr>
          <p:spPr>
            <a:xfrm rot="9720000">
              <a:off x="5578729"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6" name="椭圆 45">
              <a:extLst>
                <a:ext uri="{FF2B5EF4-FFF2-40B4-BE49-F238E27FC236}">
                  <a16:creationId xmlns:a16="http://schemas.microsoft.com/office/drawing/2014/main" id="{86ACD098-B448-4380-B48A-C98A677CCFBF}"/>
                </a:ext>
              </a:extLst>
            </p:cNvPr>
            <p:cNvSpPr/>
            <p:nvPr/>
          </p:nvSpPr>
          <p:spPr>
            <a:xfrm rot="10800000">
              <a:off x="4840127" y="571636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7" name="椭圆 46">
              <a:extLst>
                <a:ext uri="{FF2B5EF4-FFF2-40B4-BE49-F238E27FC236}">
                  <a16:creationId xmlns:a16="http://schemas.microsoft.com/office/drawing/2014/main" id="{434E4033-DAEF-452C-8335-3D5633034CF5}"/>
                </a:ext>
              </a:extLst>
            </p:cNvPr>
            <p:cNvSpPr/>
            <p:nvPr/>
          </p:nvSpPr>
          <p:spPr>
            <a:xfrm rot="11880000">
              <a:off x="4101524"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8" name="椭圆 47">
              <a:extLst>
                <a:ext uri="{FF2B5EF4-FFF2-40B4-BE49-F238E27FC236}">
                  <a16:creationId xmlns:a16="http://schemas.microsoft.com/office/drawing/2014/main" id="{E4AF581D-41C1-4364-BC43-82B79F34465E}"/>
                </a:ext>
              </a:extLst>
            </p:cNvPr>
            <p:cNvSpPr/>
            <p:nvPr/>
          </p:nvSpPr>
          <p:spPr>
            <a:xfrm rot="12960000">
              <a:off x="3435222"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9" name="椭圆 48">
              <a:extLst>
                <a:ext uri="{FF2B5EF4-FFF2-40B4-BE49-F238E27FC236}">
                  <a16:creationId xmlns:a16="http://schemas.microsoft.com/office/drawing/2014/main" id="{62854C53-A3A7-454C-9D2F-4DACDA4037E2}"/>
                </a:ext>
              </a:extLst>
            </p:cNvPr>
            <p:cNvSpPr/>
            <p:nvPr/>
          </p:nvSpPr>
          <p:spPr>
            <a:xfrm rot="14040000">
              <a:off x="2906440"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50" name="椭圆 49">
              <a:extLst>
                <a:ext uri="{FF2B5EF4-FFF2-40B4-BE49-F238E27FC236}">
                  <a16:creationId xmlns:a16="http://schemas.microsoft.com/office/drawing/2014/main" id="{5B17291F-2671-4C56-827E-81FB2F812FEF}"/>
                </a:ext>
              </a:extLst>
            </p:cNvPr>
            <p:cNvSpPr/>
            <p:nvPr/>
          </p:nvSpPr>
          <p:spPr>
            <a:xfrm rot="15120000">
              <a:off x="2566942"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grpSp>
        <p:nvGrpSpPr>
          <p:cNvPr id="8" name="组合 7">
            <a:extLst>
              <a:ext uri="{FF2B5EF4-FFF2-40B4-BE49-F238E27FC236}">
                <a16:creationId xmlns:a16="http://schemas.microsoft.com/office/drawing/2014/main" id="{A94131B7-114D-4B2A-B0A3-08C36876DC0B}"/>
              </a:ext>
            </a:extLst>
          </p:cNvPr>
          <p:cNvGrpSpPr/>
          <p:nvPr/>
        </p:nvGrpSpPr>
        <p:grpSpPr>
          <a:xfrm>
            <a:off x="-1772467" y="1251484"/>
            <a:ext cx="5115761" cy="910451"/>
            <a:chOff x="-1772467" y="1880751"/>
            <a:chExt cx="5115761" cy="910451"/>
          </a:xfrm>
        </p:grpSpPr>
        <p:sp>
          <p:nvSpPr>
            <p:cNvPr id="7" name="矩形: 圆角 6">
              <a:extLst>
                <a:ext uri="{FF2B5EF4-FFF2-40B4-BE49-F238E27FC236}">
                  <a16:creationId xmlns:a16="http://schemas.microsoft.com/office/drawing/2014/main" id="{06B08427-5800-422A-BF2E-13035174A361}"/>
                </a:ext>
              </a:extLst>
            </p:cNvPr>
            <p:cNvSpPr/>
            <p:nvPr/>
          </p:nvSpPr>
          <p:spPr>
            <a:xfrm>
              <a:off x="-1772467" y="1880751"/>
              <a:ext cx="5115761" cy="910451"/>
            </a:xfrm>
            <a:prstGeom prst="roundRect">
              <a:avLst>
                <a:gd name="adj" fmla="val 50000"/>
              </a:avLst>
            </a:prstGeom>
            <a:gradFill flip="none" rotWithShape="1">
              <a:gsLst>
                <a:gs pos="49000">
                  <a:srgbClr val="5B85D4"/>
                </a:gs>
                <a:gs pos="0">
                  <a:srgbClr val="0142BD"/>
                </a:gs>
                <a:gs pos="100000">
                  <a:schemeClr val="bg1">
                    <a:alpha val="0"/>
                  </a:schemeClr>
                </a:gs>
              </a:gsLst>
              <a:lin ang="10800000" scaled="1"/>
              <a:tileRect/>
            </a:gradFill>
            <a:ln w="3175">
              <a:gradFill flip="none" rotWithShape="1">
                <a:gsLst>
                  <a:gs pos="0">
                    <a:schemeClr val="accent2">
                      <a:lumMod val="5000"/>
                      <a:lumOff val="95000"/>
                      <a:alpha val="30000"/>
                    </a:schemeClr>
                  </a:gs>
                  <a:gs pos="100000">
                    <a:schemeClr val="accent2">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B502F0F-6B7C-40E8-B4FE-D3D92C932CB8}"/>
                </a:ext>
              </a:extLst>
            </p:cNvPr>
            <p:cNvSpPr txBox="1"/>
            <p:nvPr/>
          </p:nvSpPr>
          <p:spPr>
            <a:xfrm>
              <a:off x="270521" y="2120472"/>
              <a:ext cx="2486997" cy="461665"/>
            </a:xfrm>
            <a:prstGeom prst="rect">
              <a:avLst/>
            </a:prstGeom>
            <a:noFill/>
          </p:spPr>
          <p:txBody>
            <a:bodyPr wrap="square" rtlCol="0">
              <a:spAutoFit/>
            </a:bodyPr>
            <a:lstStyle/>
            <a:p>
              <a:pPr algn="r"/>
              <a:r>
                <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rPr>
                <a:t>研究背景</a:t>
              </a:r>
            </a:p>
          </p:txBody>
        </p:sp>
      </p:grpSp>
      <p:grpSp>
        <p:nvGrpSpPr>
          <p:cNvPr id="9" name="组合 8">
            <a:extLst>
              <a:ext uri="{FF2B5EF4-FFF2-40B4-BE49-F238E27FC236}">
                <a16:creationId xmlns:a16="http://schemas.microsoft.com/office/drawing/2014/main" id="{13EFD2B4-142C-4406-8273-5CD5DDCCABF8}"/>
              </a:ext>
            </a:extLst>
          </p:cNvPr>
          <p:cNvGrpSpPr/>
          <p:nvPr/>
        </p:nvGrpSpPr>
        <p:grpSpPr>
          <a:xfrm>
            <a:off x="-1772467" y="2923121"/>
            <a:ext cx="5115761" cy="910451"/>
            <a:chOff x="-1772467" y="3080436"/>
            <a:chExt cx="5115761" cy="910451"/>
          </a:xfrm>
        </p:grpSpPr>
        <p:sp>
          <p:nvSpPr>
            <p:cNvPr id="84" name="矩形: 圆角 83">
              <a:extLst>
                <a:ext uri="{FF2B5EF4-FFF2-40B4-BE49-F238E27FC236}">
                  <a16:creationId xmlns:a16="http://schemas.microsoft.com/office/drawing/2014/main" id="{85EC898D-281F-4110-A20D-BCAA4DF6363A}"/>
                </a:ext>
              </a:extLst>
            </p:cNvPr>
            <p:cNvSpPr/>
            <p:nvPr/>
          </p:nvSpPr>
          <p:spPr>
            <a:xfrm>
              <a:off x="-1772467" y="3080436"/>
              <a:ext cx="5115761" cy="910451"/>
            </a:xfrm>
            <a:prstGeom prst="roundRect">
              <a:avLst>
                <a:gd name="adj" fmla="val 50000"/>
              </a:avLst>
            </a:prstGeom>
            <a:gradFill flip="none" rotWithShape="1">
              <a:gsLst>
                <a:gs pos="49000">
                  <a:srgbClr val="5B85D4"/>
                </a:gs>
                <a:gs pos="0">
                  <a:srgbClr val="0142BD"/>
                </a:gs>
                <a:gs pos="100000">
                  <a:schemeClr val="bg1">
                    <a:alpha val="0"/>
                  </a:schemeClr>
                </a:gs>
              </a:gsLst>
              <a:lin ang="10800000" scaled="1"/>
              <a:tileRect/>
            </a:gradFill>
            <a:ln w="3175">
              <a:gradFill flip="none" rotWithShape="1">
                <a:gsLst>
                  <a:gs pos="0">
                    <a:schemeClr val="accent2">
                      <a:lumMod val="5000"/>
                      <a:lumOff val="95000"/>
                      <a:alpha val="30000"/>
                    </a:schemeClr>
                  </a:gs>
                  <a:gs pos="100000">
                    <a:schemeClr val="accent2">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5C1EBC8F-E21B-4380-A260-F5E0D04F3742}"/>
                </a:ext>
              </a:extLst>
            </p:cNvPr>
            <p:cNvSpPr txBox="1"/>
            <p:nvPr/>
          </p:nvSpPr>
          <p:spPr>
            <a:xfrm>
              <a:off x="270521" y="3304829"/>
              <a:ext cx="2486997" cy="461665"/>
            </a:xfrm>
            <a:prstGeom prst="rect">
              <a:avLst/>
            </a:prstGeom>
            <a:noFill/>
          </p:spPr>
          <p:txBody>
            <a:bodyPr wrap="square" rtlCol="0">
              <a:spAutoFit/>
            </a:bodyPr>
            <a:lstStyle/>
            <a:p>
              <a:pPr algn="r"/>
              <a:r>
                <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rPr>
                <a:t>相关原理</a:t>
              </a:r>
            </a:p>
          </p:txBody>
        </p:sp>
      </p:grpSp>
      <p:grpSp>
        <p:nvGrpSpPr>
          <p:cNvPr id="10" name="组合 9">
            <a:extLst>
              <a:ext uri="{FF2B5EF4-FFF2-40B4-BE49-F238E27FC236}">
                <a16:creationId xmlns:a16="http://schemas.microsoft.com/office/drawing/2014/main" id="{C5E15DDE-FB90-4A9A-BAC0-F160C4F00E09}"/>
              </a:ext>
            </a:extLst>
          </p:cNvPr>
          <p:cNvGrpSpPr/>
          <p:nvPr/>
        </p:nvGrpSpPr>
        <p:grpSpPr>
          <a:xfrm>
            <a:off x="-1772467" y="4801237"/>
            <a:ext cx="5115761" cy="1055390"/>
            <a:chOff x="-1772467" y="4280121"/>
            <a:chExt cx="5115761" cy="1055390"/>
          </a:xfrm>
        </p:grpSpPr>
        <p:sp>
          <p:nvSpPr>
            <p:cNvPr id="85" name="矩形: 圆角 84">
              <a:extLst>
                <a:ext uri="{FF2B5EF4-FFF2-40B4-BE49-F238E27FC236}">
                  <a16:creationId xmlns:a16="http://schemas.microsoft.com/office/drawing/2014/main" id="{51D01579-AB0E-4EE9-ABB9-029E40E06FCB}"/>
                </a:ext>
              </a:extLst>
            </p:cNvPr>
            <p:cNvSpPr/>
            <p:nvPr/>
          </p:nvSpPr>
          <p:spPr>
            <a:xfrm>
              <a:off x="-1772467" y="4280121"/>
              <a:ext cx="5115761" cy="910451"/>
            </a:xfrm>
            <a:prstGeom prst="roundRect">
              <a:avLst>
                <a:gd name="adj" fmla="val 50000"/>
              </a:avLst>
            </a:prstGeom>
            <a:gradFill flip="none" rotWithShape="1">
              <a:gsLst>
                <a:gs pos="49000">
                  <a:srgbClr val="5B85D4"/>
                </a:gs>
                <a:gs pos="0">
                  <a:srgbClr val="0142BD"/>
                </a:gs>
                <a:gs pos="100000">
                  <a:schemeClr val="bg1">
                    <a:alpha val="0"/>
                  </a:schemeClr>
                </a:gs>
              </a:gsLst>
              <a:lin ang="10800000" scaled="1"/>
              <a:tileRect/>
            </a:gradFill>
            <a:ln w="3175">
              <a:gradFill flip="none" rotWithShape="1">
                <a:gsLst>
                  <a:gs pos="0">
                    <a:schemeClr val="accent2">
                      <a:lumMod val="5000"/>
                      <a:lumOff val="95000"/>
                      <a:alpha val="30000"/>
                    </a:schemeClr>
                  </a:gs>
                  <a:gs pos="100000">
                    <a:schemeClr val="accent2">
                      <a:lumMod val="30000"/>
                      <a:lumOff val="7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87A1B9F-7996-4066-BBEA-F915A52CB495}"/>
                </a:ext>
              </a:extLst>
            </p:cNvPr>
            <p:cNvSpPr txBox="1"/>
            <p:nvPr/>
          </p:nvSpPr>
          <p:spPr>
            <a:xfrm>
              <a:off x="270521" y="4504514"/>
              <a:ext cx="2486997" cy="830997"/>
            </a:xfrm>
            <a:prstGeom prst="rect">
              <a:avLst/>
            </a:prstGeom>
            <a:noFill/>
          </p:spPr>
          <p:txBody>
            <a:bodyPr wrap="square" rtlCol="0">
              <a:spAutoFit/>
            </a:bodyPr>
            <a:lstStyle/>
            <a:p>
              <a:pPr algn="r"/>
              <a:r>
                <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rPr>
                <a:t>研究过程</a:t>
              </a:r>
            </a:p>
            <a:p>
              <a:pPr algn="r"/>
              <a:endPar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endParaRPr>
            </a:p>
          </p:txBody>
        </p:sp>
      </p:grpSp>
      <p:grpSp>
        <p:nvGrpSpPr>
          <p:cNvPr id="11" name="组合 10">
            <a:extLst>
              <a:ext uri="{FF2B5EF4-FFF2-40B4-BE49-F238E27FC236}">
                <a16:creationId xmlns:a16="http://schemas.microsoft.com/office/drawing/2014/main" id="{5828405B-B111-4345-82E9-9BE50386888E}"/>
              </a:ext>
            </a:extLst>
          </p:cNvPr>
          <p:cNvGrpSpPr/>
          <p:nvPr/>
        </p:nvGrpSpPr>
        <p:grpSpPr>
          <a:xfrm>
            <a:off x="8809785" y="1276127"/>
            <a:ext cx="5115761" cy="910451"/>
            <a:chOff x="8809785" y="2023382"/>
            <a:chExt cx="5115761" cy="910451"/>
          </a:xfrm>
        </p:grpSpPr>
        <p:sp>
          <p:nvSpPr>
            <p:cNvPr id="86" name="矩形: 圆角 85">
              <a:extLst>
                <a:ext uri="{FF2B5EF4-FFF2-40B4-BE49-F238E27FC236}">
                  <a16:creationId xmlns:a16="http://schemas.microsoft.com/office/drawing/2014/main" id="{3A4D2F04-F375-4180-9465-B77038C95C4F}"/>
                </a:ext>
              </a:extLst>
            </p:cNvPr>
            <p:cNvSpPr/>
            <p:nvPr/>
          </p:nvSpPr>
          <p:spPr>
            <a:xfrm>
              <a:off x="8809785" y="2023382"/>
              <a:ext cx="5115761" cy="910451"/>
            </a:xfrm>
            <a:prstGeom prst="roundRect">
              <a:avLst>
                <a:gd name="adj" fmla="val 50000"/>
              </a:avLst>
            </a:prstGeom>
            <a:solidFill>
              <a:schemeClr val="bg1">
                <a:alpha val="12000"/>
              </a:schemeClr>
            </a:solidFill>
            <a:ln w="3175">
              <a:gradFill flip="none" rotWithShape="1">
                <a:gsLst>
                  <a:gs pos="0">
                    <a:schemeClr val="accent2">
                      <a:lumMod val="5000"/>
                      <a:lumOff val="95000"/>
                      <a:alpha val="30000"/>
                    </a:schemeClr>
                  </a:gs>
                  <a:gs pos="100000">
                    <a:schemeClr val="accent2">
                      <a:lumMod val="30000"/>
                      <a:lumOff val="7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238BFC91-DD89-4B79-B385-1842DFB498E9}"/>
                </a:ext>
              </a:extLst>
            </p:cNvPr>
            <p:cNvSpPr txBox="1"/>
            <p:nvPr/>
          </p:nvSpPr>
          <p:spPr>
            <a:xfrm>
              <a:off x="9248266" y="2247775"/>
              <a:ext cx="2486997" cy="461665"/>
            </a:xfrm>
            <a:prstGeom prst="rect">
              <a:avLst/>
            </a:prstGeom>
            <a:noFill/>
          </p:spPr>
          <p:txBody>
            <a:bodyPr wrap="square" rtlCol="0">
              <a:spAutoFit/>
            </a:bodyPr>
            <a:lstStyle/>
            <a:p>
              <a:r>
                <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rPr>
                <a:t>数据分析</a:t>
              </a:r>
            </a:p>
          </p:txBody>
        </p:sp>
      </p:grpSp>
      <p:grpSp>
        <p:nvGrpSpPr>
          <p:cNvPr id="12" name="组合 11">
            <a:extLst>
              <a:ext uri="{FF2B5EF4-FFF2-40B4-BE49-F238E27FC236}">
                <a16:creationId xmlns:a16="http://schemas.microsoft.com/office/drawing/2014/main" id="{20D1CFDC-4311-4068-94CA-81C71570A1A7}"/>
              </a:ext>
            </a:extLst>
          </p:cNvPr>
          <p:cNvGrpSpPr/>
          <p:nvPr/>
        </p:nvGrpSpPr>
        <p:grpSpPr>
          <a:xfrm>
            <a:off x="8809785" y="2918267"/>
            <a:ext cx="5115761" cy="1055390"/>
            <a:chOff x="8809785" y="3223067"/>
            <a:chExt cx="5115761" cy="1055390"/>
          </a:xfrm>
        </p:grpSpPr>
        <p:sp>
          <p:nvSpPr>
            <p:cNvPr id="87" name="矩形: 圆角 86">
              <a:extLst>
                <a:ext uri="{FF2B5EF4-FFF2-40B4-BE49-F238E27FC236}">
                  <a16:creationId xmlns:a16="http://schemas.microsoft.com/office/drawing/2014/main" id="{9C977C14-247E-4C47-96BB-03E46BA839C2}"/>
                </a:ext>
              </a:extLst>
            </p:cNvPr>
            <p:cNvSpPr/>
            <p:nvPr/>
          </p:nvSpPr>
          <p:spPr>
            <a:xfrm>
              <a:off x="8809785" y="3223067"/>
              <a:ext cx="5115761" cy="910451"/>
            </a:xfrm>
            <a:prstGeom prst="roundRect">
              <a:avLst>
                <a:gd name="adj" fmla="val 50000"/>
              </a:avLst>
            </a:prstGeom>
            <a:solidFill>
              <a:schemeClr val="bg1">
                <a:alpha val="12000"/>
              </a:schemeClr>
            </a:solidFill>
            <a:ln w="3175">
              <a:gradFill flip="none" rotWithShape="1">
                <a:gsLst>
                  <a:gs pos="0">
                    <a:schemeClr val="accent2">
                      <a:lumMod val="5000"/>
                      <a:lumOff val="95000"/>
                      <a:alpha val="30000"/>
                    </a:schemeClr>
                  </a:gs>
                  <a:gs pos="100000">
                    <a:schemeClr val="accent2">
                      <a:lumMod val="30000"/>
                      <a:lumOff val="7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489883AA-DD7A-4FEA-AFF2-7BDE84E985A9}"/>
                </a:ext>
              </a:extLst>
            </p:cNvPr>
            <p:cNvSpPr txBox="1"/>
            <p:nvPr/>
          </p:nvSpPr>
          <p:spPr>
            <a:xfrm>
              <a:off x="9248266" y="3447460"/>
              <a:ext cx="2486997" cy="830997"/>
            </a:xfrm>
            <a:prstGeom prst="rect">
              <a:avLst/>
            </a:prstGeom>
            <a:noFill/>
          </p:spPr>
          <p:txBody>
            <a:bodyPr wrap="square" rtlCol="0">
              <a:spAutoFit/>
            </a:bodyPr>
            <a:lstStyle/>
            <a:p>
              <a:r>
                <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rPr>
                <a:t>总结展望</a:t>
              </a:r>
            </a:p>
            <a:p>
              <a:endPar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endParaRPr>
            </a:p>
          </p:txBody>
        </p:sp>
      </p:grpSp>
      <p:grpSp>
        <p:nvGrpSpPr>
          <p:cNvPr id="13" name="组合 12">
            <a:extLst>
              <a:ext uri="{FF2B5EF4-FFF2-40B4-BE49-F238E27FC236}">
                <a16:creationId xmlns:a16="http://schemas.microsoft.com/office/drawing/2014/main" id="{1871924D-FA02-4734-B19E-5F4FCCD07FD7}"/>
              </a:ext>
            </a:extLst>
          </p:cNvPr>
          <p:cNvGrpSpPr/>
          <p:nvPr/>
        </p:nvGrpSpPr>
        <p:grpSpPr>
          <a:xfrm>
            <a:off x="8809785" y="4781996"/>
            <a:ext cx="5115761" cy="910451"/>
            <a:chOff x="8809785" y="4408365"/>
            <a:chExt cx="5115761" cy="910451"/>
          </a:xfrm>
        </p:grpSpPr>
        <p:sp>
          <p:nvSpPr>
            <p:cNvPr id="88" name="矩形: 圆角 87">
              <a:extLst>
                <a:ext uri="{FF2B5EF4-FFF2-40B4-BE49-F238E27FC236}">
                  <a16:creationId xmlns:a16="http://schemas.microsoft.com/office/drawing/2014/main" id="{F9E6EDAA-FDBF-4C6F-8710-FC458290335C}"/>
                </a:ext>
              </a:extLst>
            </p:cNvPr>
            <p:cNvSpPr/>
            <p:nvPr/>
          </p:nvSpPr>
          <p:spPr>
            <a:xfrm>
              <a:off x="8809785" y="4408365"/>
              <a:ext cx="5115761" cy="910451"/>
            </a:xfrm>
            <a:prstGeom prst="roundRect">
              <a:avLst>
                <a:gd name="adj" fmla="val 50000"/>
              </a:avLst>
            </a:prstGeom>
            <a:solidFill>
              <a:schemeClr val="bg1">
                <a:alpha val="12000"/>
              </a:schemeClr>
            </a:solidFill>
            <a:ln w="3175">
              <a:gradFill flip="none" rotWithShape="1">
                <a:gsLst>
                  <a:gs pos="0">
                    <a:schemeClr val="accent2">
                      <a:lumMod val="5000"/>
                      <a:lumOff val="95000"/>
                      <a:alpha val="30000"/>
                    </a:schemeClr>
                  </a:gs>
                  <a:gs pos="100000">
                    <a:schemeClr val="accent2">
                      <a:lumMod val="30000"/>
                      <a:lumOff val="7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1E55C475-7D79-4114-B3AF-B6B4CFE18069}"/>
                </a:ext>
              </a:extLst>
            </p:cNvPr>
            <p:cNvSpPr txBox="1"/>
            <p:nvPr/>
          </p:nvSpPr>
          <p:spPr>
            <a:xfrm>
              <a:off x="9248266" y="4632758"/>
              <a:ext cx="2486997" cy="461665"/>
            </a:xfrm>
            <a:prstGeom prst="rect">
              <a:avLst/>
            </a:prstGeom>
            <a:noFill/>
          </p:spPr>
          <p:txBody>
            <a:bodyPr wrap="square" rtlCol="0">
              <a:spAutoFit/>
            </a:bodyPr>
            <a:lstStyle/>
            <a:p>
              <a:r>
                <a:rPr lang="zh-CN" altLang="en-US" sz="2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rPr>
                <a:t>参考文献</a:t>
              </a:r>
            </a:p>
          </p:txBody>
        </p:sp>
      </p:grpSp>
    </p:spTree>
    <p:custDataLst>
      <p:tags r:id="rId1"/>
    </p:custDataLst>
    <p:extLst>
      <p:ext uri="{BB962C8B-B14F-4D97-AF65-F5344CB8AC3E}">
        <p14:creationId xmlns:p14="http://schemas.microsoft.com/office/powerpoint/2010/main" val="982769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childTnLst>
                          </p:cTn>
                        </p:par>
                        <p:par>
                          <p:cTn id="8" fill="hold">
                            <p:stCondLst>
                              <p:cond delay="1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250"/>
                                        <p:tgtEl>
                                          <p:spTgt spid="8"/>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250"/>
                                        <p:tgtEl>
                                          <p:spTgt spid="9"/>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250"/>
                                        <p:tgtEl>
                                          <p:spTgt spid="10"/>
                                        </p:tgtEl>
                                      </p:cBhvr>
                                    </p:animEffect>
                                  </p:childTnLst>
                                </p:cTn>
                              </p:par>
                            </p:childTnLst>
                          </p:cTn>
                        </p:par>
                        <p:par>
                          <p:cTn id="28" fill="hold">
                            <p:stCondLst>
                              <p:cond delay="3250"/>
                            </p:stCondLst>
                            <p:childTnLst>
                              <p:par>
                                <p:cTn id="29" presetID="22" presetClass="entr" presetSubtype="2"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250"/>
                                        <p:tgtEl>
                                          <p:spTgt spid="11"/>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250"/>
                                        <p:tgtEl>
                                          <p:spTgt spid="12"/>
                                        </p:tgtEl>
                                      </p:cBhvr>
                                    </p:animEffect>
                                  </p:childTnLst>
                                </p:cTn>
                              </p:par>
                            </p:childTnLst>
                          </p:cTn>
                        </p:par>
                        <p:par>
                          <p:cTn id="36" fill="hold">
                            <p:stCondLst>
                              <p:cond delay="3750"/>
                            </p:stCondLst>
                            <p:childTnLst>
                              <p:par>
                                <p:cTn id="37" presetID="22" presetClass="entr" presetSubtype="2"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02BCEDAF-C0DB-AADA-E89B-ED7AB2B89D64}"/>
              </a:ext>
            </a:extLst>
          </p:cNvPr>
          <p:cNvSpPr txBox="1"/>
          <p:nvPr/>
        </p:nvSpPr>
        <p:spPr>
          <a:xfrm>
            <a:off x="2514600" y="2889013"/>
            <a:ext cx="7304730" cy="369332"/>
          </a:xfrm>
          <a:prstGeom prst="rect">
            <a:avLst/>
          </a:prstGeom>
          <a:noFill/>
        </p:spPr>
        <p:txBody>
          <a:bodyPr wrap="square">
            <a:spAutoFit/>
          </a:bodyPr>
          <a:lstStyle/>
          <a:p>
            <a:r>
              <a:rPr lang="en-US" altLang="zh-CN" sz="1800" kern="100" dirty="0">
                <a:solidFill>
                  <a:schemeClr val="tx1">
                    <a:lumMod val="75000"/>
                    <a:lumOff val="25000"/>
                  </a:schemeClr>
                </a:solidFill>
                <a:effectLst/>
                <a:latin typeface="+mn-lt"/>
                <a:ea typeface="等线" charset="-122"/>
                <a:cs typeface="Times New Roman" charset="0"/>
              </a:rPr>
              <a:t>RNN</a:t>
            </a:r>
            <a:endParaRPr lang="zh-CN" altLang="en-US" dirty="0"/>
          </a:p>
        </p:txBody>
      </p:sp>
      <p:pic>
        <p:nvPicPr>
          <p:cNvPr id="7" name="图片 6">
            <a:extLst>
              <a:ext uri="{FF2B5EF4-FFF2-40B4-BE49-F238E27FC236}">
                <a16:creationId xmlns:a16="http://schemas.microsoft.com/office/drawing/2014/main" id="{7E2F523E-3BD0-61D8-2D6F-42B270EED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135" y="3221577"/>
            <a:ext cx="4191327" cy="3416641"/>
          </a:xfrm>
          <a:prstGeom prst="rect">
            <a:avLst/>
          </a:prstGeom>
        </p:spPr>
      </p:pic>
      <p:sp>
        <p:nvSpPr>
          <p:cNvPr id="2" name="标题 1">
            <a:extLst>
              <a:ext uri="{FF2B5EF4-FFF2-40B4-BE49-F238E27FC236}">
                <a16:creationId xmlns:a16="http://schemas.microsoft.com/office/drawing/2014/main" id="{438A64EF-39E8-4BB6-8204-0E69BA988F34}"/>
              </a:ext>
            </a:extLst>
          </p:cNvPr>
          <p:cNvSpPr>
            <a:spLocks noGrp="1"/>
          </p:cNvSpPr>
          <p:nvPr>
            <p:ph type="title"/>
          </p:nvPr>
        </p:nvSpPr>
        <p:spPr/>
        <p:txBody>
          <a:bodyPr/>
          <a:lstStyle/>
          <a:p>
            <a:r>
              <a:rPr lang="en-US" altLang="zh-CN" dirty="0"/>
              <a:t>RNN</a:t>
            </a:r>
            <a:r>
              <a:rPr lang="zh-CN" altLang="en-US" dirty="0"/>
              <a:t>预测</a:t>
            </a:r>
          </a:p>
        </p:txBody>
      </p:sp>
      <p:graphicFrame>
        <p:nvGraphicFramePr>
          <p:cNvPr id="138" name="表格 137">
            <a:extLst>
              <a:ext uri="{FF2B5EF4-FFF2-40B4-BE49-F238E27FC236}">
                <a16:creationId xmlns:a16="http://schemas.microsoft.com/office/drawing/2014/main" id="{383AA709-1E9C-4B22-84C6-496287CF77A6}"/>
              </a:ext>
            </a:extLst>
          </p:cNvPr>
          <p:cNvGraphicFramePr>
            <a:graphicFrameLocks noGrp="1"/>
          </p:cNvGraphicFramePr>
          <p:nvPr>
            <p:extLst>
              <p:ext uri="{D42A27DB-BD31-4B8C-83A1-F6EECF244321}">
                <p14:modId xmlns:p14="http://schemas.microsoft.com/office/powerpoint/2010/main" val="322051920"/>
              </p:ext>
            </p:extLst>
          </p:nvPr>
        </p:nvGraphicFramePr>
        <p:xfrm>
          <a:off x="4174027" y="1847981"/>
          <a:ext cx="3843945" cy="1287732"/>
        </p:xfrm>
        <a:graphic>
          <a:graphicData uri="http://schemas.openxmlformats.org/drawingml/2006/table">
            <a:tbl>
              <a:tblPr>
                <a:tableStyleId>{5C22544A-7EE6-4342-B048-85BDC9FD1C3A}</a:tableStyleId>
              </a:tblPr>
              <a:tblGrid>
                <a:gridCol w="753889">
                  <a:extLst>
                    <a:ext uri="{9D8B030D-6E8A-4147-A177-3AD203B41FA5}">
                      <a16:colId xmlns:a16="http://schemas.microsoft.com/office/drawing/2014/main" val="2860410054"/>
                    </a:ext>
                  </a:extLst>
                </a:gridCol>
                <a:gridCol w="772514">
                  <a:extLst>
                    <a:ext uri="{9D8B030D-6E8A-4147-A177-3AD203B41FA5}">
                      <a16:colId xmlns:a16="http://schemas.microsoft.com/office/drawing/2014/main" val="1775986505"/>
                    </a:ext>
                  </a:extLst>
                </a:gridCol>
                <a:gridCol w="772514">
                  <a:extLst>
                    <a:ext uri="{9D8B030D-6E8A-4147-A177-3AD203B41FA5}">
                      <a16:colId xmlns:a16="http://schemas.microsoft.com/office/drawing/2014/main" val="1715094376"/>
                    </a:ext>
                  </a:extLst>
                </a:gridCol>
                <a:gridCol w="772514">
                  <a:extLst>
                    <a:ext uri="{9D8B030D-6E8A-4147-A177-3AD203B41FA5}">
                      <a16:colId xmlns:a16="http://schemas.microsoft.com/office/drawing/2014/main" val="730842551"/>
                    </a:ext>
                  </a:extLst>
                </a:gridCol>
                <a:gridCol w="772514">
                  <a:extLst>
                    <a:ext uri="{9D8B030D-6E8A-4147-A177-3AD203B41FA5}">
                      <a16:colId xmlns:a16="http://schemas.microsoft.com/office/drawing/2014/main" val="3785538713"/>
                    </a:ext>
                  </a:extLst>
                </a:gridCol>
              </a:tblGrid>
              <a:tr h="429244">
                <a:tc>
                  <a:txBody>
                    <a:bodyPr/>
                    <a:lstStyle/>
                    <a:p>
                      <a:pPr algn="l">
                        <a:lnSpc>
                          <a:spcPct val="150000"/>
                        </a:lnSpc>
                        <a:spcAft>
                          <a:spcPts val="0"/>
                        </a:spcAft>
                      </a:pPr>
                      <a:r>
                        <a:rPr lang="zh-CN" altLang="en-US" sz="1200" kern="100" dirty="0">
                          <a:solidFill>
                            <a:schemeClr val="tx1">
                              <a:lumMod val="75000"/>
                              <a:lumOff val="25000"/>
                            </a:schemeClr>
                          </a:solidFill>
                          <a:effectLst/>
                          <a:latin typeface="+mn-lt"/>
                          <a:ea typeface="微软雅黑" panose="020B0503020204020204" pitchFamily="34" charset="-122"/>
                          <a:cs typeface="Times New Roman" charset="0"/>
                        </a:rPr>
                        <a:t>预测数据</a:t>
                      </a:r>
                      <a:endParaRPr lang="zh-CN" altLang="zh-CN" sz="1200" kern="100" dirty="0">
                        <a:solidFill>
                          <a:schemeClr val="tx1">
                            <a:lumMod val="75000"/>
                            <a:lumOff val="25000"/>
                          </a:schemeClr>
                        </a:solidFill>
                        <a:effectLst/>
                        <a:latin typeface="+mn-lt"/>
                        <a:ea typeface="等线" charset="-122"/>
                        <a:cs typeface="Times New Roman"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MAE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MSE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RMSE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R2Score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696433"/>
                  </a:ext>
                </a:extLst>
              </a:tr>
              <a:tr h="429244">
                <a:tc>
                  <a:txBody>
                    <a:bodyPr/>
                    <a:lstStyle/>
                    <a:p>
                      <a:pPr algn="l">
                        <a:lnSpc>
                          <a:spcPct val="150000"/>
                        </a:lnSpc>
                        <a:spcAft>
                          <a:spcPts val="0"/>
                        </a:spcAft>
                      </a:pPr>
                      <a:r>
                        <a:rPr lang="en-US" altLang="zh-CN" sz="1200" kern="100" dirty="0">
                          <a:solidFill>
                            <a:schemeClr val="tx1">
                              <a:lumMod val="75000"/>
                              <a:lumOff val="25000"/>
                            </a:schemeClr>
                          </a:solidFill>
                          <a:effectLst/>
                          <a:latin typeface="+mn-lt"/>
                          <a:ea typeface="等线" charset="-122"/>
                          <a:cs typeface="Times New Roman" charset="0"/>
                        </a:rPr>
                        <a:t>RNN</a:t>
                      </a:r>
                      <a:endParaRPr lang="zh-CN" sz="1200" kern="100" dirty="0">
                        <a:solidFill>
                          <a:schemeClr val="tx1">
                            <a:lumMod val="75000"/>
                            <a:lumOff val="25000"/>
                          </a:schemeClr>
                        </a:solidFill>
                        <a:effectLst/>
                        <a:latin typeface="+mn-lt"/>
                        <a:ea typeface="等线" charset="-122"/>
                        <a:cs typeface="Times New Roman" charset="0"/>
                      </a:endParaRPr>
                    </a:p>
                  </a:txBody>
                  <a:tcPr marL="53694" marR="53694" marT="0" marB="0">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2.539877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4.898979</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0.91288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523992"/>
                  </a:ext>
                </a:extLst>
              </a:tr>
              <a:tr h="429244">
                <a:tc>
                  <a:txBody>
                    <a:bodyPr/>
                    <a:lstStyle/>
                    <a:p>
                      <a:pPr algn="l">
                        <a:lnSpc>
                          <a:spcPct val="150000"/>
                        </a:lnSpc>
                        <a:spcAft>
                          <a:spcPts val="0"/>
                        </a:spcAft>
                      </a:pPr>
                      <a:r>
                        <a:rPr lang="en-US" altLang="zh-CN" sz="1200" kern="100" dirty="0">
                          <a:solidFill>
                            <a:schemeClr val="tx1">
                              <a:lumMod val="75000"/>
                              <a:lumOff val="25000"/>
                            </a:schemeClr>
                          </a:solidFill>
                          <a:effectLst/>
                          <a:latin typeface="+mn-lt"/>
                          <a:ea typeface="微软雅黑" panose="020B0503020204020204" pitchFamily="34" charset="-122"/>
                          <a:cs typeface="Times New Roman" charset="0"/>
                        </a:rPr>
                        <a:t>RNN</a:t>
                      </a:r>
                      <a:r>
                        <a:rPr lang="zh-CN" altLang="en-US" sz="1200" kern="100" dirty="0">
                          <a:solidFill>
                            <a:schemeClr val="tx1">
                              <a:lumMod val="75000"/>
                              <a:lumOff val="25000"/>
                            </a:schemeClr>
                          </a:solidFill>
                          <a:effectLst/>
                          <a:latin typeface="+mn-lt"/>
                          <a:ea typeface="微软雅黑" panose="020B0503020204020204" pitchFamily="34" charset="-122"/>
                          <a:cs typeface="Times New Roman" charset="0"/>
                        </a:rPr>
                        <a:t>*</a:t>
                      </a:r>
                      <a:endParaRPr lang="zh-CN" sz="1200" kern="100" dirty="0">
                        <a:solidFill>
                          <a:schemeClr val="tx1">
                            <a:lumMod val="75000"/>
                            <a:lumOff val="25000"/>
                          </a:schemeClr>
                        </a:solidFill>
                        <a:effectLst/>
                        <a:latin typeface="+mn-lt"/>
                        <a:ea typeface="等线" charset="-122"/>
                        <a:cs typeface="Times New Roman" charset="0"/>
                      </a:endParaRPr>
                    </a:p>
                  </a:txBody>
                  <a:tcPr marL="53694" marR="53694" marT="0" marB="0">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1.009217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2.142857</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1.46385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0.971662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407263"/>
                  </a:ext>
                </a:extLst>
              </a:tr>
            </a:tbl>
          </a:graphicData>
        </a:graphic>
      </p:graphicFrame>
      <p:grpSp>
        <p:nvGrpSpPr>
          <p:cNvPr id="67" name="组合 66">
            <a:extLst>
              <a:ext uri="{FF2B5EF4-FFF2-40B4-BE49-F238E27FC236}">
                <a16:creationId xmlns:a16="http://schemas.microsoft.com/office/drawing/2014/main" id="{935D74DC-4E73-4087-94B8-E6C8D8A61B56}"/>
              </a:ext>
            </a:extLst>
          </p:cNvPr>
          <p:cNvGrpSpPr/>
          <p:nvPr/>
        </p:nvGrpSpPr>
        <p:grpSpPr>
          <a:xfrm>
            <a:off x="8292341" y="5361865"/>
            <a:ext cx="555665" cy="348190"/>
            <a:chOff x="506282" y="2692266"/>
            <a:chExt cx="555665" cy="348190"/>
          </a:xfrm>
        </p:grpSpPr>
        <p:sp>
          <p:nvSpPr>
            <p:cNvPr id="68" name="等腰三角形 67">
              <a:extLst>
                <a:ext uri="{FF2B5EF4-FFF2-40B4-BE49-F238E27FC236}">
                  <a16:creationId xmlns:a16="http://schemas.microsoft.com/office/drawing/2014/main" id="{88AF8416-5A43-43EF-B790-C9E47A42C14D}"/>
                </a:ext>
              </a:extLst>
            </p:cNvPr>
            <p:cNvSpPr/>
            <p:nvPr/>
          </p:nvSpPr>
          <p:spPr>
            <a:xfrm rot="10800000">
              <a:off x="693627" y="2943225"/>
              <a:ext cx="180975" cy="97231"/>
            </a:xfrm>
            <a:prstGeom prst="triangle">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C36812DF-CE48-43BE-A4C8-BE37433DF5D3}"/>
                </a:ext>
              </a:extLst>
            </p:cNvPr>
            <p:cNvSpPr/>
            <p:nvPr/>
          </p:nvSpPr>
          <p:spPr>
            <a:xfrm>
              <a:off x="506282" y="2692266"/>
              <a:ext cx="555665" cy="270999"/>
            </a:xfrm>
            <a:prstGeom prst="roundRect">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标题</a:t>
              </a:r>
            </a:p>
          </p:txBody>
        </p:sp>
      </p:grpSp>
      <p:sp>
        <p:nvSpPr>
          <p:cNvPr id="6" name="TextBox 2">
            <a:extLst>
              <a:ext uri="{FF2B5EF4-FFF2-40B4-BE49-F238E27FC236}">
                <a16:creationId xmlns:a16="http://schemas.microsoft.com/office/drawing/2014/main" id="{5188B083-8D30-580A-666A-B499B8B70F08}"/>
              </a:ext>
            </a:extLst>
          </p:cNvPr>
          <p:cNvSpPr txBox="1">
            <a:spLocks noChangeArrowheads="1"/>
          </p:cNvSpPr>
          <p:nvPr/>
        </p:nvSpPr>
        <p:spPr bwMode="auto">
          <a:xfrm>
            <a:off x="4918681" y="1537927"/>
            <a:ext cx="235463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600"/>
              </a:spcBef>
              <a:spcAft>
                <a:spcPts val="600"/>
              </a:spcAft>
            </a:pPr>
            <a:r>
              <a:rPr lang="zh-CN" altLang="zh-CN" sz="1050" b="1" kern="0" dirty="0">
                <a:solidFill>
                  <a:srgbClr val="000000"/>
                </a:solidFill>
                <a:effectLst/>
                <a:ea typeface="等线" panose="02010600030101010101" pitchFamily="2" charset="-122"/>
                <a:cs typeface="宋体" panose="02010600030101010101" pitchFamily="2" charset="-122"/>
              </a:rPr>
              <a:t>模型带</a:t>
            </a:r>
            <a:r>
              <a:rPr lang="en-US" altLang="zh-CN" sz="1050" b="1" kern="0" dirty="0">
                <a:solidFill>
                  <a:srgbClr val="000000"/>
                </a:solidFill>
                <a:effectLst/>
                <a:ea typeface="等线" panose="02010600030101010101" pitchFamily="2" charset="-122"/>
                <a:cs typeface="宋体" panose="02010600030101010101" pitchFamily="2" charset="-122"/>
              </a:rPr>
              <a:t>*</a:t>
            </a:r>
            <a:r>
              <a:rPr lang="zh-CN" altLang="zh-CN" sz="1050" b="1" kern="0" dirty="0">
                <a:solidFill>
                  <a:srgbClr val="000000"/>
                </a:solidFill>
                <a:effectLst/>
                <a:ea typeface="等线" panose="02010600030101010101" pitchFamily="2" charset="-122"/>
                <a:cs typeface="宋体" panose="02010600030101010101" pitchFamily="2" charset="-122"/>
              </a:rPr>
              <a:t>即包含情感指数指标</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8F2DE95-23E1-6F0B-C436-A4D0E1B55315}"/>
              </a:ext>
            </a:extLst>
          </p:cNvPr>
          <p:cNvSpPr txBox="1"/>
          <p:nvPr/>
        </p:nvSpPr>
        <p:spPr>
          <a:xfrm>
            <a:off x="8660661" y="2898544"/>
            <a:ext cx="7304730" cy="369332"/>
          </a:xfrm>
          <a:prstGeom prst="rect">
            <a:avLst/>
          </a:prstGeom>
          <a:noFill/>
        </p:spPr>
        <p:txBody>
          <a:bodyPr wrap="square">
            <a:spAutoFit/>
          </a:bodyPr>
          <a:lstStyle/>
          <a:p>
            <a:r>
              <a:rPr lang="en-US" altLang="zh-CN" sz="1800" kern="100" dirty="0">
                <a:solidFill>
                  <a:schemeClr val="tx1">
                    <a:lumMod val="75000"/>
                    <a:lumOff val="25000"/>
                  </a:schemeClr>
                </a:solidFill>
                <a:effectLst/>
                <a:latin typeface="+mn-lt"/>
                <a:ea typeface="等线" charset="-122"/>
                <a:cs typeface="Times New Roman" charset="0"/>
              </a:rPr>
              <a:t>RNN*</a:t>
            </a:r>
            <a:endParaRPr lang="zh-CN" altLang="en-US" dirty="0"/>
          </a:p>
        </p:txBody>
      </p:sp>
      <p:pic>
        <p:nvPicPr>
          <p:cNvPr id="8" name="图片 7">
            <a:extLst>
              <a:ext uri="{FF2B5EF4-FFF2-40B4-BE49-F238E27FC236}">
                <a16:creationId xmlns:a16="http://schemas.microsoft.com/office/drawing/2014/main" id="{48E50730-28E2-03CF-6FAB-E64E3FE4F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766" y="3258345"/>
            <a:ext cx="4153727" cy="3379873"/>
          </a:xfrm>
          <a:prstGeom prst="rect">
            <a:avLst/>
          </a:prstGeom>
        </p:spPr>
      </p:pic>
    </p:spTree>
    <p:extLst>
      <p:ext uri="{BB962C8B-B14F-4D97-AF65-F5344CB8AC3E}">
        <p14:creationId xmlns:p14="http://schemas.microsoft.com/office/powerpoint/2010/main" val="263022628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A64EF-39E8-4BB6-8204-0E69BA988F34}"/>
              </a:ext>
            </a:extLst>
          </p:cNvPr>
          <p:cNvSpPr>
            <a:spLocks noGrp="1"/>
          </p:cNvSpPr>
          <p:nvPr>
            <p:ph type="title"/>
          </p:nvPr>
        </p:nvSpPr>
        <p:spPr/>
        <p:txBody>
          <a:bodyPr/>
          <a:lstStyle/>
          <a:p>
            <a:r>
              <a:rPr lang="en-US" altLang="zh-CN" dirty="0"/>
              <a:t>SVM</a:t>
            </a:r>
            <a:r>
              <a:rPr lang="zh-CN" altLang="en-US" dirty="0"/>
              <a:t>预测</a:t>
            </a:r>
          </a:p>
        </p:txBody>
      </p:sp>
      <p:graphicFrame>
        <p:nvGraphicFramePr>
          <p:cNvPr id="138" name="表格 137">
            <a:extLst>
              <a:ext uri="{FF2B5EF4-FFF2-40B4-BE49-F238E27FC236}">
                <a16:creationId xmlns:a16="http://schemas.microsoft.com/office/drawing/2014/main" id="{383AA709-1E9C-4B22-84C6-496287CF77A6}"/>
              </a:ext>
            </a:extLst>
          </p:cNvPr>
          <p:cNvGraphicFramePr>
            <a:graphicFrameLocks noGrp="1"/>
          </p:cNvGraphicFramePr>
          <p:nvPr>
            <p:extLst>
              <p:ext uri="{D42A27DB-BD31-4B8C-83A1-F6EECF244321}">
                <p14:modId xmlns:p14="http://schemas.microsoft.com/office/powerpoint/2010/main" val="2872768178"/>
              </p:ext>
            </p:extLst>
          </p:nvPr>
        </p:nvGraphicFramePr>
        <p:xfrm>
          <a:off x="4174027" y="1854679"/>
          <a:ext cx="3843945" cy="1287732"/>
        </p:xfrm>
        <a:graphic>
          <a:graphicData uri="http://schemas.openxmlformats.org/drawingml/2006/table">
            <a:tbl>
              <a:tblPr>
                <a:tableStyleId>{5C22544A-7EE6-4342-B048-85BDC9FD1C3A}</a:tableStyleId>
              </a:tblPr>
              <a:tblGrid>
                <a:gridCol w="753889">
                  <a:extLst>
                    <a:ext uri="{9D8B030D-6E8A-4147-A177-3AD203B41FA5}">
                      <a16:colId xmlns:a16="http://schemas.microsoft.com/office/drawing/2014/main" val="2860410054"/>
                    </a:ext>
                  </a:extLst>
                </a:gridCol>
                <a:gridCol w="772514">
                  <a:extLst>
                    <a:ext uri="{9D8B030D-6E8A-4147-A177-3AD203B41FA5}">
                      <a16:colId xmlns:a16="http://schemas.microsoft.com/office/drawing/2014/main" val="1775986505"/>
                    </a:ext>
                  </a:extLst>
                </a:gridCol>
                <a:gridCol w="772514">
                  <a:extLst>
                    <a:ext uri="{9D8B030D-6E8A-4147-A177-3AD203B41FA5}">
                      <a16:colId xmlns:a16="http://schemas.microsoft.com/office/drawing/2014/main" val="1715094376"/>
                    </a:ext>
                  </a:extLst>
                </a:gridCol>
                <a:gridCol w="772514">
                  <a:extLst>
                    <a:ext uri="{9D8B030D-6E8A-4147-A177-3AD203B41FA5}">
                      <a16:colId xmlns:a16="http://schemas.microsoft.com/office/drawing/2014/main" val="730842551"/>
                    </a:ext>
                  </a:extLst>
                </a:gridCol>
                <a:gridCol w="772514">
                  <a:extLst>
                    <a:ext uri="{9D8B030D-6E8A-4147-A177-3AD203B41FA5}">
                      <a16:colId xmlns:a16="http://schemas.microsoft.com/office/drawing/2014/main" val="3785538713"/>
                    </a:ext>
                  </a:extLst>
                </a:gridCol>
              </a:tblGrid>
              <a:tr h="429244">
                <a:tc>
                  <a:txBody>
                    <a:bodyPr/>
                    <a:lstStyle/>
                    <a:p>
                      <a:pPr algn="l">
                        <a:lnSpc>
                          <a:spcPct val="150000"/>
                        </a:lnSpc>
                        <a:spcAft>
                          <a:spcPts val="0"/>
                        </a:spcAft>
                      </a:pPr>
                      <a:r>
                        <a:rPr lang="zh-CN" altLang="en-US" sz="1200" kern="100" dirty="0">
                          <a:solidFill>
                            <a:schemeClr val="tx1">
                              <a:lumMod val="75000"/>
                              <a:lumOff val="25000"/>
                            </a:schemeClr>
                          </a:solidFill>
                          <a:effectLst/>
                          <a:latin typeface="+mn-lt"/>
                          <a:ea typeface="微软雅黑" panose="020B0503020204020204" pitchFamily="34" charset="-122"/>
                          <a:cs typeface="Times New Roman" charset="0"/>
                        </a:rPr>
                        <a:t>预测数据</a:t>
                      </a:r>
                      <a:endParaRPr lang="zh-CN" altLang="zh-CN" sz="1200" kern="100" dirty="0">
                        <a:solidFill>
                          <a:schemeClr val="tx1">
                            <a:lumMod val="75000"/>
                            <a:lumOff val="25000"/>
                          </a:schemeClr>
                        </a:solidFill>
                        <a:effectLst/>
                        <a:latin typeface="+mn-lt"/>
                        <a:ea typeface="等线" charset="-122"/>
                        <a:cs typeface="Times New Roman"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MAE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MSE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RMSE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altLang="zh-CN"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rPr>
                        <a:t>R2Score</a:t>
                      </a:r>
                      <a:endParaRPr lang="zh-CN" altLang="en-US" sz="1200" b="0" i="0" u="none" strike="noStrike" dirty="0">
                        <a:solidFill>
                          <a:schemeClr val="tx1">
                            <a:lumMod val="75000"/>
                            <a:lumOff val="25000"/>
                          </a:schemeClr>
                        </a:solidFill>
                        <a:effectLst/>
                        <a:latin typeface="+mn-lt"/>
                        <a:ea typeface="微软雅黑" panose="020B0503020204020204" pitchFamily="34" charset="-122"/>
                        <a:cs typeface="Times New Roman" panose="02020603050405020304" pitchFamily="18" charset="0"/>
                      </a:endParaRPr>
                    </a:p>
                  </a:txBody>
                  <a:tcPr marL="9525" marR="9525" marT="9525" marB="0"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696433"/>
                  </a:ext>
                </a:extLst>
              </a:tr>
              <a:tr h="429244">
                <a:tc>
                  <a:txBody>
                    <a:bodyPr/>
                    <a:lstStyle/>
                    <a:p>
                      <a:pPr algn="l">
                        <a:lnSpc>
                          <a:spcPct val="150000"/>
                        </a:lnSpc>
                        <a:spcAft>
                          <a:spcPts val="0"/>
                        </a:spcAft>
                      </a:pPr>
                      <a:r>
                        <a:rPr lang="en-US" altLang="zh-CN" sz="1200" kern="100" dirty="0">
                          <a:solidFill>
                            <a:schemeClr val="tx1">
                              <a:lumMod val="75000"/>
                              <a:lumOff val="25000"/>
                            </a:schemeClr>
                          </a:solidFill>
                          <a:effectLst/>
                          <a:latin typeface="+mn-lt"/>
                          <a:ea typeface="微软雅黑" panose="020B0503020204020204" pitchFamily="34" charset="-122"/>
                          <a:cs typeface="Times New Roman" charset="0"/>
                        </a:rPr>
                        <a:t>SVM</a:t>
                      </a:r>
                      <a:endParaRPr lang="zh-CN" sz="1200" kern="100" dirty="0">
                        <a:solidFill>
                          <a:schemeClr val="tx1">
                            <a:lumMod val="75000"/>
                            <a:lumOff val="25000"/>
                          </a:schemeClr>
                        </a:solidFill>
                        <a:effectLst/>
                        <a:latin typeface="+mn-lt"/>
                        <a:ea typeface="等线" charset="-122"/>
                        <a:cs typeface="Times New Roman" charset="0"/>
                      </a:endParaRPr>
                    </a:p>
                  </a:txBody>
                  <a:tcPr marL="53694" marR="53694" marT="0" marB="0">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4.691244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25.42857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5.042675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0.66372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3175" cap="flat" cmpd="sng" algn="ctr">
                      <a:solidFill>
                        <a:schemeClr val="tx1">
                          <a:lumMod val="50000"/>
                          <a:lumOff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7523992"/>
                  </a:ext>
                </a:extLst>
              </a:tr>
              <a:tr h="429244">
                <a:tc>
                  <a:txBody>
                    <a:bodyPr/>
                    <a:lstStyle/>
                    <a:p>
                      <a:pPr algn="l">
                        <a:lnSpc>
                          <a:spcPct val="150000"/>
                        </a:lnSpc>
                        <a:spcAft>
                          <a:spcPts val="0"/>
                        </a:spcAft>
                      </a:pPr>
                      <a:r>
                        <a:rPr lang="en-US" altLang="zh-CN" sz="1200" kern="100" dirty="0">
                          <a:solidFill>
                            <a:schemeClr val="tx1">
                              <a:lumMod val="75000"/>
                              <a:lumOff val="25000"/>
                            </a:schemeClr>
                          </a:solidFill>
                          <a:effectLst/>
                          <a:latin typeface="+mn-lt"/>
                          <a:ea typeface="微软雅黑" panose="020B0503020204020204" pitchFamily="34" charset="-122"/>
                          <a:cs typeface="Times New Roman" charset="0"/>
                        </a:rPr>
                        <a:t>SVM</a:t>
                      </a:r>
                      <a:r>
                        <a:rPr lang="zh-CN" altLang="en-US" sz="1200" kern="100" dirty="0">
                          <a:solidFill>
                            <a:schemeClr val="tx1">
                              <a:lumMod val="75000"/>
                              <a:lumOff val="25000"/>
                            </a:schemeClr>
                          </a:solidFill>
                          <a:effectLst/>
                          <a:latin typeface="+mn-lt"/>
                          <a:ea typeface="微软雅黑" panose="020B0503020204020204" pitchFamily="34" charset="-122"/>
                          <a:cs typeface="Times New Roman" charset="0"/>
                        </a:rPr>
                        <a:t>*</a:t>
                      </a:r>
                      <a:endParaRPr lang="zh-CN" sz="1200" kern="100" dirty="0">
                        <a:solidFill>
                          <a:schemeClr val="tx1">
                            <a:lumMod val="75000"/>
                            <a:lumOff val="25000"/>
                          </a:schemeClr>
                        </a:solidFill>
                        <a:effectLst/>
                        <a:latin typeface="+mn-lt"/>
                        <a:ea typeface="等线" charset="-122"/>
                        <a:cs typeface="Times New Roman" charset="0"/>
                      </a:endParaRPr>
                    </a:p>
                  </a:txBody>
                  <a:tcPr marL="53694" marR="53694" marT="0" marB="0">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0.806452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1.663594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1.289804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0.978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w="12700" cmpd="sng">
                      <a:noFill/>
                    </a:lnL>
                    <a:lnR w="12700" cmpd="sng">
                      <a:noFill/>
                    </a:lnR>
                    <a:lnT w="12700" cap="flat" cmpd="sng" algn="ctr">
                      <a:no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407263"/>
                  </a:ext>
                </a:extLst>
              </a:tr>
            </a:tbl>
          </a:graphicData>
        </a:graphic>
      </p:graphicFrame>
      <p:grpSp>
        <p:nvGrpSpPr>
          <p:cNvPr id="67" name="组合 66">
            <a:extLst>
              <a:ext uri="{FF2B5EF4-FFF2-40B4-BE49-F238E27FC236}">
                <a16:creationId xmlns:a16="http://schemas.microsoft.com/office/drawing/2014/main" id="{935D74DC-4E73-4087-94B8-E6C8D8A61B56}"/>
              </a:ext>
            </a:extLst>
          </p:cNvPr>
          <p:cNvGrpSpPr/>
          <p:nvPr/>
        </p:nvGrpSpPr>
        <p:grpSpPr>
          <a:xfrm>
            <a:off x="8292341" y="5361865"/>
            <a:ext cx="555665" cy="348190"/>
            <a:chOff x="506282" y="2692266"/>
            <a:chExt cx="555665" cy="348190"/>
          </a:xfrm>
        </p:grpSpPr>
        <p:sp>
          <p:nvSpPr>
            <p:cNvPr id="68" name="等腰三角形 67">
              <a:extLst>
                <a:ext uri="{FF2B5EF4-FFF2-40B4-BE49-F238E27FC236}">
                  <a16:creationId xmlns:a16="http://schemas.microsoft.com/office/drawing/2014/main" id="{88AF8416-5A43-43EF-B790-C9E47A42C14D}"/>
                </a:ext>
              </a:extLst>
            </p:cNvPr>
            <p:cNvSpPr/>
            <p:nvPr/>
          </p:nvSpPr>
          <p:spPr>
            <a:xfrm rot="10800000">
              <a:off x="693627" y="2943225"/>
              <a:ext cx="180975" cy="97231"/>
            </a:xfrm>
            <a:prstGeom prst="triangle">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C36812DF-CE48-43BE-A4C8-BE37433DF5D3}"/>
                </a:ext>
              </a:extLst>
            </p:cNvPr>
            <p:cNvSpPr/>
            <p:nvPr/>
          </p:nvSpPr>
          <p:spPr>
            <a:xfrm>
              <a:off x="506282" y="2692266"/>
              <a:ext cx="555665" cy="270999"/>
            </a:xfrm>
            <a:prstGeom prst="roundRect">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标题</a:t>
              </a:r>
            </a:p>
          </p:txBody>
        </p:sp>
      </p:grpSp>
      <p:sp>
        <p:nvSpPr>
          <p:cNvPr id="6" name="TextBox 2">
            <a:extLst>
              <a:ext uri="{FF2B5EF4-FFF2-40B4-BE49-F238E27FC236}">
                <a16:creationId xmlns:a16="http://schemas.microsoft.com/office/drawing/2014/main" id="{5188B083-8D30-580A-666A-B499B8B70F08}"/>
              </a:ext>
            </a:extLst>
          </p:cNvPr>
          <p:cNvSpPr txBox="1">
            <a:spLocks noChangeArrowheads="1"/>
          </p:cNvSpPr>
          <p:nvPr/>
        </p:nvSpPr>
        <p:spPr bwMode="auto">
          <a:xfrm>
            <a:off x="4918681" y="1610113"/>
            <a:ext cx="235463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600"/>
              </a:spcBef>
              <a:spcAft>
                <a:spcPts val="600"/>
              </a:spcAft>
            </a:pPr>
            <a:r>
              <a:rPr lang="zh-CN" altLang="zh-CN" sz="1050" b="1" kern="0" dirty="0">
                <a:solidFill>
                  <a:srgbClr val="000000"/>
                </a:solidFill>
                <a:effectLst/>
                <a:ea typeface="等线" panose="02010600030101010101" pitchFamily="2" charset="-122"/>
                <a:cs typeface="宋体" panose="02010600030101010101" pitchFamily="2" charset="-122"/>
              </a:rPr>
              <a:t>模型带</a:t>
            </a:r>
            <a:r>
              <a:rPr lang="en-US" altLang="zh-CN" sz="1050" b="1" kern="0" dirty="0">
                <a:solidFill>
                  <a:srgbClr val="000000"/>
                </a:solidFill>
                <a:effectLst/>
                <a:ea typeface="等线" panose="02010600030101010101" pitchFamily="2" charset="-122"/>
                <a:cs typeface="宋体" panose="02010600030101010101" pitchFamily="2" charset="-122"/>
              </a:rPr>
              <a:t>*</a:t>
            </a:r>
            <a:r>
              <a:rPr lang="zh-CN" altLang="zh-CN" sz="1050" b="1" kern="0" dirty="0">
                <a:solidFill>
                  <a:srgbClr val="000000"/>
                </a:solidFill>
                <a:effectLst/>
                <a:ea typeface="等线" panose="02010600030101010101" pitchFamily="2" charset="-122"/>
                <a:cs typeface="宋体" panose="02010600030101010101" pitchFamily="2" charset="-122"/>
              </a:rPr>
              <a:t>即包含情感指数指标</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6B79D46-0BB1-B2FB-5248-54A44C093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488" y="3336870"/>
            <a:ext cx="4263242" cy="3437592"/>
          </a:xfrm>
          <a:prstGeom prst="rect">
            <a:avLst/>
          </a:prstGeom>
        </p:spPr>
      </p:pic>
      <p:pic>
        <p:nvPicPr>
          <p:cNvPr id="9" name="图片 8">
            <a:extLst>
              <a:ext uri="{FF2B5EF4-FFF2-40B4-BE49-F238E27FC236}">
                <a16:creationId xmlns:a16="http://schemas.microsoft.com/office/drawing/2014/main" id="{7308CBC8-8D1B-6E55-122D-D93F92EDA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41" y="3336870"/>
            <a:ext cx="4214372" cy="3398186"/>
          </a:xfrm>
          <a:prstGeom prst="rect">
            <a:avLst/>
          </a:prstGeom>
        </p:spPr>
      </p:pic>
      <p:sp>
        <p:nvSpPr>
          <p:cNvPr id="11" name="文本框 10">
            <a:extLst>
              <a:ext uri="{FF2B5EF4-FFF2-40B4-BE49-F238E27FC236}">
                <a16:creationId xmlns:a16="http://schemas.microsoft.com/office/drawing/2014/main" id="{576B60E8-D71A-1D58-59E3-15DFDBFAE01F}"/>
              </a:ext>
            </a:extLst>
          </p:cNvPr>
          <p:cNvSpPr txBox="1"/>
          <p:nvPr/>
        </p:nvSpPr>
        <p:spPr>
          <a:xfrm>
            <a:off x="2263315" y="3022645"/>
            <a:ext cx="7304730" cy="369332"/>
          </a:xfrm>
          <a:prstGeom prst="rect">
            <a:avLst/>
          </a:prstGeom>
          <a:noFill/>
        </p:spPr>
        <p:txBody>
          <a:bodyPr wrap="square">
            <a:spAutoFit/>
          </a:bodyPr>
          <a:lstStyle/>
          <a:p>
            <a:r>
              <a:rPr lang="en-US" altLang="zh-CN" sz="1800" kern="100">
                <a:solidFill>
                  <a:schemeClr val="tx1">
                    <a:lumMod val="75000"/>
                    <a:lumOff val="25000"/>
                  </a:schemeClr>
                </a:solidFill>
                <a:effectLst/>
                <a:latin typeface="+mn-lt"/>
                <a:ea typeface="微软雅黑" panose="020B0503020204020204" pitchFamily="34" charset="-122"/>
                <a:cs typeface="Times New Roman" charset="0"/>
              </a:rPr>
              <a:t>SVM</a:t>
            </a:r>
            <a:endParaRPr lang="zh-CN" altLang="en-US" dirty="0"/>
          </a:p>
        </p:txBody>
      </p:sp>
      <p:sp>
        <p:nvSpPr>
          <p:cNvPr id="13" name="文本框 12">
            <a:extLst>
              <a:ext uri="{FF2B5EF4-FFF2-40B4-BE49-F238E27FC236}">
                <a16:creationId xmlns:a16="http://schemas.microsoft.com/office/drawing/2014/main" id="{29419B05-6AEB-1CA2-B979-6C7BD45EBB40}"/>
              </a:ext>
            </a:extLst>
          </p:cNvPr>
          <p:cNvSpPr txBox="1"/>
          <p:nvPr/>
        </p:nvSpPr>
        <p:spPr>
          <a:xfrm>
            <a:off x="8660661" y="2963982"/>
            <a:ext cx="7304730" cy="369332"/>
          </a:xfrm>
          <a:prstGeom prst="rect">
            <a:avLst/>
          </a:prstGeom>
          <a:noFill/>
        </p:spPr>
        <p:txBody>
          <a:bodyPr wrap="square">
            <a:spAutoFit/>
          </a:bodyPr>
          <a:lstStyle/>
          <a:p>
            <a:r>
              <a:rPr lang="en-US" altLang="zh-CN" sz="1800" kern="100" dirty="0">
                <a:solidFill>
                  <a:schemeClr val="tx1">
                    <a:lumMod val="75000"/>
                    <a:lumOff val="25000"/>
                  </a:schemeClr>
                </a:solidFill>
                <a:effectLst/>
                <a:latin typeface="+mn-lt"/>
                <a:ea typeface="微软雅黑" panose="020B0503020204020204" pitchFamily="34" charset="-122"/>
                <a:cs typeface="Times New Roman" charset="0"/>
              </a:rPr>
              <a:t>SVM*</a:t>
            </a:r>
            <a:endParaRPr lang="zh-CN" altLang="en-US" dirty="0"/>
          </a:p>
        </p:txBody>
      </p:sp>
    </p:spTree>
    <p:extLst>
      <p:ext uri="{BB962C8B-B14F-4D97-AF65-F5344CB8AC3E}">
        <p14:creationId xmlns:p14="http://schemas.microsoft.com/office/powerpoint/2010/main" val="240775221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A64EF-39E8-4BB6-8204-0E69BA988F34}"/>
              </a:ext>
            </a:extLst>
          </p:cNvPr>
          <p:cNvSpPr>
            <a:spLocks noGrp="1"/>
          </p:cNvSpPr>
          <p:nvPr>
            <p:ph type="title"/>
          </p:nvPr>
        </p:nvSpPr>
        <p:spPr/>
        <p:txBody>
          <a:bodyPr/>
          <a:lstStyle/>
          <a:p>
            <a:r>
              <a:rPr lang="zh-CN" altLang="en-US" dirty="0"/>
              <a:t>总结</a:t>
            </a:r>
          </a:p>
        </p:txBody>
      </p:sp>
      <p:grpSp>
        <p:nvGrpSpPr>
          <p:cNvPr id="48" name="组合 47">
            <a:extLst>
              <a:ext uri="{FF2B5EF4-FFF2-40B4-BE49-F238E27FC236}">
                <a16:creationId xmlns:a16="http://schemas.microsoft.com/office/drawing/2014/main" id="{FA4E2BAD-FAF2-4DB1-81BE-E24A27D51FD4}"/>
              </a:ext>
            </a:extLst>
          </p:cNvPr>
          <p:cNvGrpSpPr/>
          <p:nvPr/>
        </p:nvGrpSpPr>
        <p:grpSpPr>
          <a:xfrm>
            <a:off x="7954255" y="2025239"/>
            <a:ext cx="2777006" cy="454435"/>
            <a:chOff x="302533" y="1712233"/>
            <a:chExt cx="2697480" cy="307777"/>
          </a:xfrm>
        </p:grpSpPr>
        <p:sp>
          <p:nvSpPr>
            <p:cNvPr id="49" name="矩形: 圆角 48">
              <a:extLst>
                <a:ext uri="{FF2B5EF4-FFF2-40B4-BE49-F238E27FC236}">
                  <a16:creationId xmlns:a16="http://schemas.microsoft.com/office/drawing/2014/main" id="{574F4757-11F6-44E7-A266-CEEF41736892}"/>
                </a:ext>
              </a:extLst>
            </p:cNvPr>
            <p:cNvSpPr/>
            <p:nvPr/>
          </p:nvSpPr>
          <p:spPr>
            <a:xfrm>
              <a:off x="302533" y="1712233"/>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3E27D63C-B5C5-487C-B306-68FAB0AC1F1C}"/>
                </a:ext>
              </a:extLst>
            </p:cNvPr>
            <p:cNvSpPr txBox="1"/>
            <p:nvPr/>
          </p:nvSpPr>
          <p:spPr>
            <a:xfrm flipH="1">
              <a:off x="900161" y="1727363"/>
              <a:ext cx="1502223" cy="250139"/>
            </a:xfrm>
            <a:prstGeom prst="rect">
              <a:avLst/>
            </a:prstGeom>
            <a:noFill/>
          </p:spPr>
          <p:txBody>
            <a:bodyPr wrap="square" rtlCol="0">
              <a:spAutoFit/>
            </a:bodyPr>
            <a:lstStyle/>
            <a:p>
              <a:pPr algn="ctr"/>
              <a:r>
                <a:rPr lang="zh-CN" altLang="en-US" b="1" dirty="0">
                  <a:solidFill>
                    <a:schemeClr val="bg1"/>
                  </a:solidFill>
                </a:rPr>
                <a:t>预测数据</a:t>
              </a:r>
              <a:endParaRPr lang="en-US" altLang="zh-CN" b="1" dirty="0">
                <a:solidFill>
                  <a:schemeClr val="bg1"/>
                </a:solidFill>
              </a:endParaRPr>
            </a:p>
          </p:txBody>
        </p:sp>
      </p:grpSp>
      <p:sp>
        <p:nvSpPr>
          <p:cNvPr id="51" name="TextBox 2">
            <a:extLst>
              <a:ext uri="{FF2B5EF4-FFF2-40B4-BE49-F238E27FC236}">
                <a16:creationId xmlns:a16="http://schemas.microsoft.com/office/drawing/2014/main" id="{8C6A36D5-2B7C-4A71-8663-5D4F28E01A35}"/>
              </a:ext>
            </a:extLst>
          </p:cNvPr>
          <p:cNvSpPr txBox="1">
            <a:spLocks noChangeArrowheads="1"/>
          </p:cNvSpPr>
          <p:nvPr/>
        </p:nvSpPr>
        <p:spPr bwMode="auto">
          <a:xfrm>
            <a:off x="9162147" y="2531318"/>
            <a:ext cx="2354635"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defRPr>
                <a:solidFill>
                  <a:schemeClr val="tx1"/>
                </a:solidFill>
                <a:latin typeface="Arial" panose="020B0604020202020204" pitchFamily="34" charset="0"/>
                <a:ea typeface="宋体" panose="02010600030101010101" pitchFamily="2" charset="-122"/>
              </a:defRPr>
            </a:lvl1pPr>
            <a:lvl2pPr marL="742950" indent="-285750" defTabSz="912495">
              <a:defRPr>
                <a:solidFill>
                  <a:schemeClr val="tx1"/>
                </a:solidFill>
                <a:latin typeface="Arial" panose="020B0604020202020204" pitchFamily="34" charset="0"/>
                <a:ea typeface="宋体" panose="02010600030101010101" pitchFamily="2" charset="-122"/>
              </a:defRPr>
            </a:lvl2pPr>
            <a:lvl3pPr marL="1143000" indent="-228600" defTabSz="912495">
              <a:defRPr>
                <a:solidFill>
                  <a:schemeClr val="tx1"/>
                </a:solidFill>
                <a:latin typeface="Arial" panose="020B0604020202020204" pitchFamily="34" charset="0"/>
                <a:ea typeface="宋体" panose="02010600030101010101" pitchFamily="2" charset="-122"/>
              </a:defRPr>
            </a:lvl3pPr>
            <a:lvl4pPr marL="1600200" indent="-228600" defTabSz="912495">
              <a:defRPr>
                <a:solidFill>
                  <a:schemeClr val="tx1"/>
                </a:solidFill>
                <a:latin typeface="Arial" panose="020B0604020202020204" pitchFamily="34" charset="0"/>
                <a:ea typeface="宋体" panose="02010600030101010101" pitchFamily="2" charset="-122"/>
              </a:defRPr>
            </a:lvl4pPr>
            <a:lvl5pPr marL="2057400" indent="-228600" defTabSz="912495">
              <a:defRPr>
                <a:solidFill>
                  <a:schemeClr val="tx1"/>
                </a:solidFill>
                <a:latin typeface="Arial" panose="020B060402020202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600"/>
              </a:spcBef>
              <a:spcAft>
                <a:spcPts val="600"/>
              </a:spcAft>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结果展示</a:t>
            </a:r>
          </a:p>
        </p:txBody>
      </p:sp>
      <p:grpSp>
        <p:nvGrpSpPr>
          <p:cNvPr id="67" name="组合 66">
            <a:extLst>
              <a:ext uri="{FF2B5EF4-FFF2-40B4-BE49-F238E27FC236}">
                <a16:creationId xmlns:a16="http://schemas.microsoft.com/office/drawing/2014/main" id="{935D74DC-4E73-4087-94B8-E6C8D8A61B56}"/>
              </a:ext>
            </a:extLst>
          </p:cNvPr>
          <p:cNvGrpSpPr/>
          <p:nvPr/>
        </p:nvGrpSpPr>
        <p:grpSpPr>
          <a:xfrm>
            <a:off x="6573935" y="530781"/>
            <a:ext cx="555665" cy="348190"/>
            <a:chOff x="506282" y="2692266"/>
            <a:chExt cx="555665" cy="348190"/>
          </a:xfrm>
        </p:grpSpPr>
        <p:sp>
          <p:nvSpPr>
            <p:cNvPr id="68" name="等腰三角形 67">
              <a:extLst>
                <a:ext uri="{FF2B5EF4-FFF2-40B4-BE49-F238E27FC236}">
                  <a16:creationId xmlns:a16="http://schemas.microsoft.com/office/drawing/2014/main" id="{88AF8416-5A43-43EF-B790-C9E47A42C14D}"/>
                </a:ext>
              </a:extLst>
            </p:cNvPr>
            <p:cNvSpPr/>
            <p:nvPr/>
          </p:nvSpPr>
          <p:spPr>
            <a:xfrm rot="10800000">
              <a:off x="693627" y="2943225"/>
              <a:ext cx="180975" cy="97231"/>
            </a:xfrm>
            <a:prstGeom prst="triangle">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C36812DF-CE48-43BE-A4C8-BE37433DF5D3}"/>
                </a:ext>
              </a:extLst>
            </p:cNvPr>
            <p:cNvSpPr/>
            <p:nvPr/>
          </p:nvSpPr>
          <p:spPr>
            <a:xfrm>
              <a:off x="506282" y="2692266"/>
              <a:ext cx="555665" cy="270999"/>
            </a:xfrm>
            <a:prstGeom prst="roundRect">
              <a:avLst/>
            </a:prstGeom>
            <a:solidFill>
              <a:srgbClr val="B5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R2Score</a:t>
              </a:r>
              <a:endParaRPr lang="zh-CN" altLang="en-US" sz="1200" dirty="0"/>
            </a:p>
          </p:txBody>
        </p:sp>
      </p:grpSp>
      <p:pic>
        <p:nvPicPr>
          <p:cNvPr id="7" name="图片 6">
            <a:extLst>
              <a:ext uri="{FF2B5EF4-FFF2-40B4-BE49-F238E27FC236}">
                <a16:creationId xmlns:a16="http://schemas.microsoft.com/office/drawing/2014/main" id="{CE8C6AC1-2111-B745-1310-1C570C2F0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280" y="2881146"/>
            <a:ext cx="5327838" cy="1511394"/>
          </a:xfrm>
          <a:prstGeom prst="rect">
            <a:avLst/>
          </a:prstGeom>
        </p:spPr>
      </p:pic>
      <p:graphicFrame>
        <p:nvGraphicFramePr>
          <p:cNvPr id="10" name="图表 9">
            <a:extLst>
              <a:ext uri="{FF2B5EF4-FFF2-40B4-BE49-F238E27FC236}">
                <a16:creationId xmlns:a16="http://schemas.microsoft.com/office/drawing/2014/main" id="{02664040-D85F-3288-4386-19222ECA7D01}"/>
              </a:ext>
            </a:extLst>
          </p:cNvPr>
          <p:cNvGraphicFramePr/>
          <p:nvPr>
            <p:extLst>
              <p:ext uri="{D42A27DB-BD31-4B8C-83A1-F6EECF244321}">
                <p14:modId xmlns:p14="http://schemas.microsoft.com/office/powerpoint/2010/main" val="2910570884"/>
              </p:ext>
            </p:extLst>
          </p:nvPr>
        </p:nvGraphicFramePr>
        <p:xfrm>
          <a:off x="196810" y="1847981"/>
          <a:ext cx="6480035" cy="3159237"/>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1">
            <a:extLst>
              <a:ext uri="{FF2B5EF4-FFF2-40B4-BE49-F238E27FC236}">
                <a16:creationId xmlns:a16="http://schemas.microsoft.com/office/drawing/2014/main" id="{FB321AC6-5CF3-FE9D-2BCB-77B2D0108A1F}"/>
              </a:ext>
            </a:extLst>
          </p:cNvPr>
          <p:cNvSpPr txBox="1"/>
          <p:nvPr/>
        </p:nvSpPr>
        <p:spPr>
          <a:xfrm>
            <a:off x="1414996" y="4998950"/>
            <a:ext cx="9362007" cy="1477328"/>
          </a:xfrm>
          <a:prstGeom prst="rect">
            <a:avLst/>
          </a:prstGeom>
          <a:noFill/>
        </p:spPr>
        <p:txBody>
          <a:bodyPr wrap="square">
            <a:spAutoFit/>
          </a:bodyPr>
          <a:lstStyle/>
          <a:p>
            <a:pPr indent="266700" algn="just"/>
            <a:r>
              <a:rPr lang="zh-CN" altLang="zh-CN" sz="1800" b="1" kern="100" dirty="0">
                <a:effectLst/>
                <a:latin typeface="仿宋" panose="02010609060101010101" pitchFamily="49" charset="-122"/>
                <a:ea typeface="仿宋" panose="02010609060101010101" pitchFamily="49" charset="-122"/>
                <a:cs typeface="Times New Roman" panose="02020603050405020304" pitchFamily="18" charset="0"/>
              </a:rPr>
              <a:t>在三个模型的预测结果中，三个模型都有提升效果。</a:t>
            </a:r>
            <a:r>
              <a:rPr lang="zh-CN" altLang="zh-CN" sz="1800" b="1" kern="100">
                <a:effectLst/>
                <a:latin typeface="仿宋" panose="02010609060101010101" pitchFamily="49" charset="-122"/>
                <a:ea typeface="仿宋" panose="02010609060101010101" pitchFamily="49" charset="-122"/>
                <a:cs typeface="Times New Roman" panose="02020603050405020304" pitchFamily="18" charset="0"/>
              </a:rPr>
              <a:t>不难发现在</a:t>
            </a:r>
            <a:r>
              <a:rPr lang="zh-CN" altLang="zh-CN" sz="1800" b="1" kern="100" dirty="0">
                <a:effectLst/>
                <a:latin typeface="仿宋" panose="02010609060101010101" pitchFamily="49" charset="-122"/>
                <a:ea typeface="仿宋" panose="02010609060101010101" pitchFamily="49" charset="-122"/>
                <a:cs typeface="Times New Roman" panose="02020603050405020304" pitchFamily="18" charset="0"/>
              </a:rPr>
              <a:t>包含了评论情绪因子之后，所预测的结果要比纯技术指标所预测的数据在</a:t>
            </a:r>
            <a:r>
              <a:rPr lang="en-US" altLang="zh-CN" sz="1800" b="1" kern="100" dirty="0">
                <a:effectLst/>
                <a:latin typeface="仿宋" panose="02010609060101010101" pitchFamily="49" charset="-122"/>
                <a:ea typeface="仿宋" panose="02010609060101010101" pitchFamily="49" charset="-122"/>
                <a:cs typeface="Times New Roman" panose="02020603050405020304" pitchFamily="18" charset="0"/>
              </a:rPr>
              <a:t>R2_score, RMSE, MSE, RMAE</a:t>
            </a:r>
            <a:r>
              <a:rPr lang="zh-CN" altLang="zh-CN" sz="1800" b="1" kern="100" dirty="0">
                <a:effectLst/>
                <a:latin typeface="仿宋" panose="02010609060101010101" pitchFamily="49" charset="-122"/>
                <a:ea typeface="仿宋" panose="02010609060101010101" pitchFamily="49" charset="-122"/>
                <a:cs typeface="Times New Roman" panose="02020603050405020304" pitchFamily="18" charset="0"/>
              </a:rPr>
              <a:t>数据指标上更优，</a:t>
            </a:r>
            <a:r>
              <a:rPr lang="zh-CN" altLang="en-US" sz="1800" b="1" kern="100" dirty="0">
                <a:effectLst/>
                <a:latin typeface="仿宋" panose="02010609060101010101" pitchFamily="49" charset="-122"/>
                <a:ea typeface="仿宋" panose="02010609060101010101" pitchFamily="49" charset="-122"/>
                <a:cs typeface="Times New Roman" panose="02020603050405020304" pitchFamily="18" charset="0"/>
              </a:rPr>
              <a:t>且</a:t>
            </a:r>
            <a:r>
              <a:rPr lang="zh-CN" altLang="zh-CN" sz="1800" b="1" kern="100" dirty="0">
                <a:effectLst/>
                <a:latin typeface="仿宋" panose="02010609060101010101" pitchFamily="49" charset="-122"/>
                <a:ea typeface="仿宋" panose="02010609060101010101" pitchFamily="49" charset="-122"/>
                <a:cs typeface="Times New Roman" panose="02020603050405020304" pitchFamily="18" charset="0"/>
              </a:rPr>
              <a:t>在</a:t>
            </a:r>
            <a:r>
              <a:rPr lang="en-US" altLang="zh-CN" sz="1800" b="1" kern="100" dirty="0">
                <a:effectLst/>
                <a:latin typeface="仿宋" panose="02010609060101010101" pitchFamily="49" charset="-122"/>
                <a:ea typeface="仿宋" panose="02010609060101010101" pitchFamily="49" charset="-122"/>
                <a:cs typeface="Times New Roman" panose="02020603050405020304" pitchFamily="18" charset="0"/>
              </a:rPr>
              <a:t>SVM</a:t>
            </a:r>
            <a:r>
              <a:rPr lang="zh-CN" altLang="zh-CN" sz="1800" b="1" kern="100" dirty="0">
                <a:effectLst/>
                <a:latin typeface="仿宋" panose="02010609060101010101" pitchFamily="49" charset="-122"/>
                <a:ea typeface="仿宋" panose="02010609060101010101" pitchFamily="49" charset="-122"/>
                <a:cs typeface="Times New Roman" panose="02020603050405020304" pitchFamily="18" charset="0"/>
              </a:rPr>
              <a:t>模型的预测结果中更为明显。</a:t>
            </a:r>
            <a:endParaRPr lang="en-US" altLang="zh-CN" sz="1800" b="1" kern="100" dirty="0">
              <a:effectLst/>
              <a:latin typeface="仿宋" panose="02010609060101010101" pitchFamily="49" charset="-122"/>
              <a:ea typeface="仿宋" panose="02010609060101010101" pitchFamily="49" charset="-122"/>
              <a:cs typeface="Times New Roman" panose="02020603050405020304" pitchFamily="18" charset="0"/>
            </a:endParaRPr>
          </a:p>
          <a:p>
            <a:pPr indent="266700" algn="just"/>
            <a:r>
              <a:rPr lang="zh-CN" altLang="en-US" b="1" kern="100" dirty="0">
                <a:latin typeface="仿宋" panose="02010609060101010101" pitchFamily="49" charset="-122"/>
                <a:ea typeface="仿宋" panose="02010609060101010101" pitchFamily="49" charset="-122"/>
                <a:cs typeface="Times New Roman" panose="02020603050405020304" pitchFamily="18" charset="0"/>
              </a:rPr>
              <a:t>预测的数据走势同时也显示着</a:t>
            </a:r>
            <a:r>
              <a:rPr lang="zh-CN" altLang="zh-CN" sz="1800" b="1" kern="100" dirty="0">
                <a:effectLst/>
                <a:latin typeface="仿宋" panose="02010609060101010101" pitchFamily="49" charset="-122"/>
                <a:ea typeface="仿宋" panose="02010609060101010101" pitchFamily="49" charset="-122"/>
                <a:cs typeface="Times New Roman" panose="02020603050405020304" pitchFamily="18" charset="0"/>
              </a:rPr>
              <a:t>包含了情绪指数预测后相对于纯技术性指标拥有更为明显的上下波动，更能够反映股票的价格走势，反映出股票价格走势在股民的内心世界。</a:t>
            </a:r>
          </a:p>
        </p:txBody>
      </p:sp>
      <p:sp>
        <p:nvSpPr>
          <p:cNvPr id="14" name="矩形 13">
            <a:extLst>
              <a:ext uri="{FF2B5EF4-FFF2-40B4-BE49-F238E27FC236}">
                <a16:creationId xmlns:a16="http://schemas.microsoft.com/office/drawing/2014/main" id="{62EF373F-14D9-1953-0B59-7C0CB44B558B}"/>
              </a:ext>
            </a:extLst>
          </p:cNvPr>
          <p:cNvSpPr/>
          <p:nvPr/>
        </p:nvSpPr>
        <p:spPr>
          <a:xfrm>
            <a:off x="1568410" y="1084070"/>
            <a:ext cx="7169190" cy="308867"/>
          </a:xfrm>
          <a:prstGeom prst="rect">
            <a:avLst/>
          </a:prstGeom>
        </p:spPr>
        <p:txBody>
          <a:bodyPr wrap="square">
            <a:spAutoFit/>
          </a:bodyPr>
          <a:lstStyle/>
          <a:p>
            <a:pPr>
              <a:lnSpc>
                <a:spcPct val="130000"/>
              </a:lnSpc>
            </a:pPr>
            <a:r>
              <a:rPr kumimoji="1" lang="zh-CN" altLang="en-US" sz="1200" b="1" dirty="0">
                <a:solidFill>
                  <a:srgbClr val="7B102B"/>
                </a:solidFill>
                <a:latin typeface="Times New Roman" panose="02020603050405020304" pitchFamily="18" charset="0"/>
                <a:ea typeface="微软雅黑" panose="020B0503020204020204" pitchFamily="34" charset="-122"/>
              </a:rPr>
              <a:t>预测数据的结果展示与分析</a:t>
            </a:r>
          </a:p>
        </p:txBody>
      </p:sp>
    </p:spTree>
    <p:extLst>
      <p:ext uri="{BB962C8B-B14F-4D97-AF65-F5344CB8AC3E}">
        <p14:creationId xmlns:p14="http://schemas.microsoft.com/office/powerpoint/2010/main" val="213070879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F12AFF8E-C26F-4581-8BEB-DE8986818C8A}"/>
              </a:ext>
            </a:extLst>
          </p:cNvPr>
          <p:cNvGrpSpPr/>
          <p:nvPr/>
        </p:nvGrpSpPr>
        <p:grpSpPr>
          <a:xfrm rot="2069649">
            <a:off x="9898580" y="1955776"/>
            <a:ext cx="4367189" cy="8018419"/>
            <a:chOff x="5971510" y="-16331"/>
            <a:chExt cx="3197184" cy="5870215"/>
          </a:xfrm>
          <a:noFill/>
        </p:grpSpPr>
        <p:sp>
          <p:nvSpPr>
            <p:cNvPr id="90" name="弧形 89">
              <a:extLst>
                <a:ext uri="{FF2B5EF4-FFF2-40B4-BE49-F238E27FC236}">
                  <a16:creationId xmlns:a16="http://schemas.microsoft.com/office/drawing/2014/main" id="{B82B6B8C-FB2D-4758-BB3F-683577160B05}"/>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弧形 90">
              <a:extLst>
                <a:ext uri="{FF2B5EF4-FFF2-40B4-BE49-F238E27FC236}">
                  <a16:creationId xmlns:a16="http://schemas.microsoft.com/office/drawing/2014/main" id="{4BEAA860-E747-49B3-9CAC-7FB4076BE703}"/>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弧形 91">
              <a:extLst>
                <a:ext uri="{FF2B5EF4-FFF2-40B4-BE49-F238E27FC236}">
                  <a16:creationId xmlns:a16="http://schemas.microsoft.com/office/drawing/2014/main" id="{8E6BD296-A8E1-479A-8F69-85C28EB799A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93" name="弧形 92">
              <a:extLst>
                <a:ext uri="{FF2B5EF4-FFF2-40B4-BE49-F238E27FC236}">
                  <a16:creationId xmlns:a16="http://schemas.microsoft.com/office/drawing/2014/main" id="{308B5995-65C1-4EC4-BFFC-5D4CB5F03A3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弧形 93">
              <a:extLst>
                <a:ext uri="{FF2B5EF4-FFF2-40B4-BE49-F238E27FC236}">
                  <a16:creationId xmlns:a16="http://schemas.microsoft.com/office/drawing/2014/main" id="{BC6110AA-BBE0-4C12-8B8B-3067CE6D76D1}"/>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弧形 94">
              <a:extLst>
                <a:ext uri="{FF2B5EF4-FFF2-40B4-BE49-F238E27FC236}">
                  <a16:creationId xmlns:a16="http://schemas.microsoft.com/office/drawing/2014/main" id="{3C452E58-96F5-4DA6-B3D7-35D21E629DEF}"/>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53" name="Group 88">
            <a:extLst>
              <a:ext uri="{FF2B5EF4-FFF2-40B4-BE49-F238E27FC236}">
                <a16:creationId xmlns:a16="http://schemas.microsoft.com/office/drawing/2014/main" id="{485D5412-BB89-4CF2-8525-6404B12EB478}"/>
              </a:ext>
            </a:extLst>
          </p:cNvPr>
          <p:cNvGrpSpPr/>
          <p:nvPr/>
        </p:nvGrpSpPr>
        <p:grpSpPr>
          <a:xfrm rot="2069649">
            <a:off x="-463931" y="-2411264"/>
            <a:ext cx="4367189" cy="8018419"/>
            <a:chOff x="5971510" y="-16331"/>
            <a:chExt cx="3197184" cy="5870215"/>
          </a:xfrm>
          <a:noFill/>
        </p:grpSpPr>
        <p:sp>
          <p:nvSpPr>
            <p:cNvPr id="55" name="弧形 89">
              <a:extLst>
                <a:ext uri="{FF2B5EF4-FFF2-40B4-BE49-F238E27FC236}">
                  <a16:creationId xmlns:a16="http://schemas.microsoft.com/office/drawing/2014/main" id="{688A4F65-EC94-4C1B-8CA1-E662D56DDCD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7" name="弧形 90">
              <a:extLst>
                <a:ext uri="{FF2B5EF4-FFF2-40B4-BE49-F238E27FC236}">
                  <a16:creationId xmlns:a16="http://schemas.microsoft.com/office/drawing/2014/main" id="{34AA5A8C-6172-4E8F-A301-972CFB60BABA}"/>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8" name="弧形 91">
              <a:extLst>
                <a:ext uri="{FF2B5EF4-FFF2-40B4-BE49-F238E27FC236}">
                  <a16:creationId xmlns:a16="http://schemas.microsoft.com/office/drawing/2014/main" id="{BF717ADC-02B3-4AE8-B610-171964795886}"/>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59" name="弧形 92">
              <a:extLst>
                <a:ext uri="{FF2B5EF4-FFF2-40B4-BE49-F238E27FC236}">
                  <a16:creationId xmlns:a16="http://schemas.microsoft.com/office/drawing/2014/main" id="{7A1B6B90-06F1-4DE5-9D6E-2A9BA65AC6EA}"/>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弧形 93">
              <a:extLst>
                <a:ext uri="{FF2B5EF4-FFF2-40B4-BE49-F238E27FC236}">
                  <a16:creationId xmlns:a16="http://schemas.microsoft.com/office/drawing/2014/main" id="{C255CEC7-579B-41AB-B4AB-F3BB7A4D718D}"/>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1" name="弧形 94">
              <a:extLst>
                <a:ext uri="{FF2B5EF4-FFF2-40B4-BE49-F238E27FC236}">
                  <a16:creationId xmlns:a16="http://schemas.microsoft.com/office/drawing/2014/main" id="{EAE854BE-CC92-48DA-AE1C-3C20D35E263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82247" y="-448589"/>
            <a:ext cx="12191999" cy="6858003"/>
          </a:xfrm>
          <a:prstGeom prst="rect">
            <a:avLst/>
          </a:prstGeom>
        </p:spPr>
      </p:pic>
      <p:sp>
        <p:nvSpPr>
          <p:cNvPr id="4" name="文本框 3">
            <a:extLst>
              <a:ext uri="{FF2B5EF4-FFF2-40B4-BE49-F238E27FC236}">
                <a16:creationId xmlns:a16="http://schemas.microsoft.com/office/drawing/2014/main" id="{D32D7BB1-A21F-41EF-8876-34510FB45BC6}"/>
              </a:ext>
            </a:extLst>
          </p:cNvPr>
          <p:cNvSpPr txBox="1"/>
          <p:nvPr/>
        </p:nvSpPr>
        <p:spPr>
          <a:xfrm>
            <a:off x="5290686" y="2404624"/>
            <a:ext cx="1628534" cy="523220"/>
          </a:xfrm>
          <a:prstGeom prst="rect">
            <a:avLst/>
          </a:prstGeom>
          <a:noFill/>
          <a:effectLst>
            <a:reflection blurRad="6350" stA="52000" endA="300" endPos="55000" dir="5400000" sy="-100000" algn="bl" rotWithShape="0"/>
          </a:effectLst>
        </p:spPr>
        <p:txBody>
          <a:bodyPr wrap="square" rtlCol="0">
            <a:spAutoFit/>
          </a:bodyPr>
          <a:lstStyle/>
          <a:p>
            <a:pPr algn="ctr"/>
            <a:r>
              <a:rPr lang="en-US" altLang="zh-CN" sz="2800" b="1" dirty="0">
                <a:solidFill>
                  <a:schemeClr val="bg1">
                    <a:alpha val="61000"/>
                  </a:schemeClr>
                </a:solidFill>
                <a:latin typeface="Arial" panose="020B0604020202020204" pitchFamily="34" charset="0"/>
                <a:cs typeface="Arial" panose="020B0604020202020204" pitchFamily="34" charset="0"/>
              </a:rPr>
              <a:t>Part 05</a:t>
            </a:r>
            <a:endParaRPr lang="zh-CN" altLang="en-US" sz="2800" b="1" dirty="0">
              <a:solidFill>
                <a:schemeClr val="bg1">
                  <a:alpha val="61000"/>
                </a:schemeClr>
              </a:solidFill>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155A0D15-F102-4AAC-BF94-254E7C7E3877}"/>
              </a:ext>
            </a:extLst>
          </p:cNvPr>
          <p:cNvGrpSpPr/>
          <p:nvPr/>
        </p:nvGrpSpPr>
        <p:grpSpPr>
          <a:xfrm>
            <a:off x="3875542" y="1293135"/>
            <a:ext cx="4440916" cy="4440916"/>
            <a:chOff x="2449959" y="936031"/>
            <a:chExt cx="4944829" cy="4944829"/>
          </a:xfrm>
        </p:grpSpPr>
        <p:sp>
          <p:nvSpPr>
            <p:cNvPr id="31" name="椭圆 30">
              <a:extLst>
                <a:ext uri="{FF2B5EF4-FFF2-40B4-BE49-F238E27FC236}">
                  <a16:creationId xmlns:a16="http://schemas.microsoft.com/office/drawing/2014/main" id="{9615BA1B-FBCE-417F-92A1-578CCED8074C}"/>
                </a:ext>
              </a:extLst>
            </p:cNvPr>
            <p:cNvSpPr/>
            <p:nvPr/>
          </p:nvSpPr>
          <p:spPr>
            <a:xfrm rot="16200000">
              <a:off x="2449959"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2" name="椭圆 31">
              <a:extLst>
                <a:ext uri="{FF2B5EF4-FFF2-40B4-BE49-F238E27FC236}">
                  <a16:creationId xmlns:a16="http://schemas.microsoft.com/office/drawing/2014/main" id="{FB2598C8-EFEC-411D-8C05-88F259C4A8D0}"/>
                </a:ext>
              </a:extLst>
            </p:cNvPr>
            <p:cNvSpPr/>
            <p:nvPr/>
          </p:nvSpPr>
          <p:spPr>
            <a:xfrm rot="17280000">
              <a:off x="2566942"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3" name="椭圆 32">
              <a:extLst>
                <a:ext uri="{FF2B5EF4-FFF2-40B4-BE49-F238E27FC236}">
                  <a16:creationId xmlns:a16="http://schemas.microsoft.com/office/drawing/2014/main" id="{F329BC6D-F82A-43A3-B00C-FEFE8FF20E67}"/>
                </a:ext>
              </a:extLst>
            </p:cNvPr>
            <p:cNvSpPr/>
            <p:nvPr/>
          </p:nvSpPr>
          <p:spPr>
            <a:xfrm rot="18360000">
              <a:off x="2906440"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4" name="椭圆 33">
              <a:extLst>
                <a:ext uri="{FF2B5EF4-FFF2-40B4-BE49-F238E27FC236}">
                  <a16:creationId xmlns:a16="http://schemas.microsoft.com/office/drawing/2014/main" id="{2F55363B-5BD9-4B1D-AC12-E8EBD0E6DCD7}"/>
                </a:ext>
              </a:extLst>
            </p:cNvPr>
            <p:cNvSpPr/>
            <p:nvPr/>
          </p:nvSpPr>
          <p:spPr>
            <a:xfrm rot="19440000">
              <a:off x="3435222"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5" name="椭圆 34">
              <a:extLst>
                <a:ext uri="{FF2B5EF4-FFF2-40B4-BE49-F238E27FC236}">
                  <a16:creationId xmlns:a16="http://schemas.microsoft.com/office/drawing/2014/main" id="{916F6CF0-2DBE-46FE-A70A-AF4975E39C1B}"/>
                </a:ext>
              </a:extLst>
            </p:cNvPr>
            <p:cNvSpPr/>
            <p:nvPr/>
          </p:nvSpPr>
          <p:spPr>
            <a:xfrm rot="20520000">
              <a:off x="4101524"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6" name="椭圆 35">
              <a:extLst>
                <a:ext uri="{FF2B5EF4-FFF2-40B4-BE49-F238E27FC236}">
                  <a16:creationId xmlns:a16="http://schemas.microsoft.com/office/drawing/2014/main" id="{B7576FCF-7455-4EA1-A907-560DB6270EC4}"/>
                </a:ext>
              </a:extLst>
            </p:cNvPr>
            <p:cNvSpPr/>
            <p:nvPr/>
          </p:nvSpPr>
          <p:spPr>
            <a:xfrm>
              <a:off x="4840127" y="936031"/>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7" name="椭圆 36">
              <a:extLst>
                <a:ext uri="{FF2B5EF4-FFF2-40B4-BE49-F238E27FC236}">
                  <a16:creationId xmlns:a16="http://schemas.microsoft.com/office/drawing/2014/main" id="{7CA2AF69-14EB-49C4-B00D-DBE88D531563}"/>
                </a:ext>
              </a:extLst>
            </p:cNvPr>
            <p:cNvSpPr/>
            <p:nvPr/>
          </p:nvSpPr>
          <p:spPr>
            <a:xfrm rot="1080000">
              <a:off x="5578729"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8" name="椭圆 37">
              <a:extLst>
                <a:ext uri="{FF2B5EF4-FFF2-40B4-BE49-F238E27FC236}">
                  <a16:creationId xmlns:a16="http://schemas.microsoft.com/office/drawing/2014/main" id="{A0B4EEC9-A1C0-449A-AE35-F35D2450164E}"/>
                </a:ext>
              </a:extLst>
            </p:cNvPr>
            <p:cNvSpPr/>
            <p:nvPr/>
          </p:nvSpPr>
          <p:spPr>
            <a:xfrm rot="2160000">
              <a:off x="6245033"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9" name="椭圆 38">
              <a:extLst>
                <a:ext uri="{FF2B5EF4-FFF2-40B4-BE49-F238E27FC236}">
                  <a16:creationId xmlns:a16="http://schemas.microsoft.com/office/drawing/2014/main" id="{C77D3747-60EF-40AD-A41F-268E17C3B78A}"/>
                </a:ext>
              </a:extLst>
            </p:cNvPr>
            <p:cNvSpPr/>
            <p:nvPr/>
          </p:nvSpPr>
          <p:spPr>
            <a:xfrm rot="3240000">
              <a:off x="6773814"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0" name="椭圆 39">
              <a:extLst>
                <a:ext uri="{FF2B5EF4-FFF2-40B4-BE49-F238E27FC236}">
                  <a16:creationId xmlns:a16="http://schemas.microsoft.com/office/drawing/2014/main" id="{87D07755-C719-4514-8353-2E2280CFC19F}"/>
                </a:ext>
              </a:extLst>
            </p:cNvPr>
            <p:cNvSpPr/>
            <p:nvPr/>
          </p:nvSpPr>
          <p:spPr>
            <a:xfrm rot="4320000">
              <a:off x="7113311"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1" name="椭圆 40">
              <a:extLst>
                <a:ext uri="{FF2B5EF4-FFF2-40B4-BE49-F238E27FC236}">
                  <a16:creationId xmlns:a16="http://schemas.microsoft.com/office/drawing/2014/main" id="{8AF130D4-275E-413E-B195-EA2E96631B80}"/>
                </a:ext>
              </a:extLst>
            </p:cNvPr>
            <p:cNvSpPr/>
            <p:nvPr/>
          </p:nvSpPr>
          <p:spPr>
            <a:xfrm rot="5400000">
              <a:off x="7230295"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2" name="椭圆 41">
              <a:extLst>
                <a:ext uri="{FF2B5EF4-FFF2-40B4-BE49-F238E27FC236}">
                  <a16:creationId xmlns:a16="http://schemas.microsoft.com/office/drawing/2014/main" id="{5B6FB539-2F6D-4FD6-A15A-830AB7095596}"/>
                </a:ext>
              </a:extLst>
            </p:cNvPr>
            <p:cNvSpPr/>
            <p:nvPr/>
          </p:nvSpPr>
          <p:spPr>
            <a:xfrm rot="6480000">
              <a:off x="7113311"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3" name="椭圆 42">
              <a:extLst>
                <a:ext uri="{FF2B5EF4-FFF2-40B4-BE49-F238E27FC236}">
                  <a16:creationId xmlns:a16="http://schemas.microsoft.com/office/drawing/2014/main" id="{459A1726-B1E3-4C60-A245-82205FA50AA3}"/>
                </a:ext>
              </a:extLst>
            </p:cNvPr>
            <p:cNvSpPr/>
            <p:nvPr/>
          </p:nvSpPr>
          <p:spPr>
            <a:xfrm rot="7560000">
              <a:off x="6773814"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4" name="椭圆 43">
              <a:extLst>
                <a:ext uri="{FF2B5EF4-FFF2-40B4-BE49-F238E27FC236}">
                  <a16:creationId xmlns:a16="http://schemas.microsoft.com/office/drawing/2014/main" id="{31AA463F-737A-4319-B9DC-266E340728BB}"/>
                </a:ext>
              </a:extLst>
            </p:cNvPr>
            <p:cNvSpPr/>
            <p:nvPr/>
          </p:nvSpPr>
          <p:spPr>
            <a:xfrm rot="8640000">
              <a:off x="6245033"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椭圆 44">
              <a:extLst>
                <a:ext uri="{FF2B5EF4-FFF2-40B4-BE49-F238E27FC236}">
                  <a16:creationId xmlns:a16="http://schemas.microsoft.com/office/drawing/2014/main" id="{C90AE763-2AA9-4666-BCA5-348CD3A391FD}"/>
                </a:ext>
              </a:extLst>
            </p:cNvPr>
            <p:cNvSpPr/>
            <p:nvPr/>
          </p:nvSpPr>
          <p:spPr>
            <a:xfrm rot="9720000">
              <a:off x="5578729"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6" name="椭圆 45">
              <a:extLst>
                <a:ext uri="{FF2B5EF4-FFF2-40B4-BE49-F238E27FC236}">
                  <a16:creationId xmlns:a16="http://schemas.microsoft.com/office/drawing/2014/main" id="{86ACD098-B448-4380-B48A-C98A677CCFBF}"/>
                </a:ext>
              </a:extLst>
            </p:cNvPr>
            <p:cNvSpPr/>
            <p:nvPr/>
          </p:nvSpPr>
          <p:spPr>
            <a:xfrm rot="10800000">
              <a:off x="4840127" y="571636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7" name="椭圆 46">
              <a:extLst>
                <a:ext uri="{FF2B5EF4-FFF2-40B4-BE49-F238E27FC236}">
                  <a16:creationId xmlns:a16="http://schemas.microsoft.com/office/drawing/2014/main" id="{434E4033-DAEF-452C-8335-3D5633034CF5}"/>
                </a:ext>
              </a:extLst>
            </p:cNvPr>
            <p:cNvSpPr/>
            <p:nvPr/>
          </p:nvSpPr>
          <p:spPr>
            <a:xfrm rot="11880000">
              <a:off x="4101524"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8" name="椭圆 47">
              <a:extLst>
                <a:ext uri="{FF2B5EF4-FFF2-40B4-BE49-F238E27FC236}">
                  <a16:creationId xmlns:a16="http://schemas.microsoft.com/office/drawing/2014/main" id="{E4AF581D-41C1-4364-BC43-82B79F34465E}"/>
                </a:ext>
              </a:extLst>
            </p:cNvPr>
            <p:cNvSpPr/>
            <p:nvPr/>
          </p:nvSpPr>
          <p:spPr>
            <a:xfrm rot="12960000">
              <a:off x="3435222"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9" name="椭圆 48">
              <a:extLst>
                <a:ext uri="{FF2B5EF4-FFF2-40B4-BE49-F238E27FC236}">
                  <a16:creationId xmlns:a16="http://schemas.microsoft.com/office/drawing/2014/main" id="{62854C53-A3A7-454C-9D2F-4DACDA4037E2}"/>
                </a:ext>
              </a:extLst>
            </p:cNvPr>
            <p:cNvSpPr/>
            <p:nvPr/>
          </p:nvSpPr>
          <p:spPr>
            <a:xfrm rot="14040000">
              <a:off x="2906440"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50" name="椭圆 49">
              <a:extLst>
                <a:ext uri="{FF2B5EF4-FFF2-40B4-BE49-F238E27FC236}">
                  <a16:creationId xmlns:a16="http://schemas.microsoft.com/office/drawing/2014/main" id="{5B17291F-2671-4C56-827E-81FB2F812FEF}"/>
                </a:ext>
              </a:extLst>
            </p:cNvPr>
            <p:cNvSpPr/>
            <p:nvPr/>
          </p:nvSpPr>
          <p:spPr>
            <a:xfrm rot="15120000">
              <a:off x="2566942"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
        <p:nvSpPr>
          <p:cNvPr id="6" name="文本框 5">
            <a:extLst>
              <a:ext uri="{FF2B5EF4-FFF2-40B4-BE49-F238E27FC236}">
                <a16:creationId xmlns:a16="http://schemas.microsoft.com/office/drawing/2014/main" id="{EB502F0F-6B7C-40E8-B4FE-D3D92C932CB8}"/>
              </a:ext>
            </a:extLst>
          </p:cNvPr>
          <p:cNvSpPr txBox="1"/>
          <p:nvPr/>
        </p:nvSpPr>
        <p:spPr>
          <a:xfrm>
            <a:off x="4662243" y="3237929"/>
            <a:ext cx="2854686" cy="830997"/>
          </a:xfrm>
          <a:prstGeom prst="rect">
            <a:avLst/>
          </a:prstGeom>
          <a:noFill/>
        </p:spPr>
        <p:txBody>
          <a:bodyPr wrap="square" rtlCol="0">
            <a:spAutoFit/>
          </a:bodyPr>
          <a:lstStyle/>
          <a:p>
            <a:pPr algn="ctr"/>
            <a:r>
              <a:rPr lang="zh-CN" altLang="en-US" sz="48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latin typeface="汉仪综艺体简" panose="02010609000101010101" pitchFamily="49" charset="-122"/>
                <a:ea typeface="汉仪综艺体简" panose="02010609000101010101" pitchFamily="49" charset="-122"/>
              </a:rPr>
              <a:t>总结展望</a:t>
            </a:r>
          </a:p>
        </p:txBody>
      </p:sp>
      <p:grpSp>
        <p:nvGrpSpPr>
          <p:cNvPr id="62" name="Group 88">
            <a:extLst>
              <a:ext uri="{FF2B5EF4-FFF2-40B4-BE49-F238E27FC236}">
                <a16:creationId xmlns:a16="http://schemas.microsoft.com/office/drawing/2014/main" id="{FE589814-F9F1-47DC-B48A-8BF5E5D17AE9}"/>
              </a:ext>
            </a:extLst>
          </p:cNvPr>
          <p:cNvGrpSpPr/>
          <p:nvPr/>
        </p:nvGrpSpPr>
        <p:grpSpPr>
          <a:xfrm rot="2069649">
            <a:off x="-871971" y="-2258864"/>
            <a:ext cx="4367189" cy="8018419"/>
            <a:chOff x="5971510" y="-16331"/>
            <a:chExt cx="3197184" cy="5870215"/>
          </a:xfrm>
          <a:noFill/>
        </p:grpSpPr>
        <p:sp>
          <p:nvSpPr>
            <p:cNvPr id="63" name="弧形 89">
              <a:extLst>
                <a:ext uri="{FF2B5EF4-FFF2-40B4-BE49-F238E27FC236}">
                  <a16:creationId xmlns:a16="http://schemas.microsoft.com/office/drawing/2014/main" id="{2C806D25-32C7-4363-B0D8-B38A15AB734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4" name="弧形 90">
              <a:extLst>
                <a:ext uri="{FF2B5EF4-FFF2-40B4-BE49-F238E27FC236}">
                  <a16:creationId xmlns:a16="http://schemas.microsoft.com/office/drawing/2014/main" id="{B5630952-F11A-4FBA-93BE-362C061BDF42}"/>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弧形 91">
              <a:extLst>
                <a:ext uri="{FF2B5EF4-FFF2-40B4-BE49-F238E27FC236}">
                  <a16:creationId xmlns:a16="http://schemas.microsoft.com/office/drawing/2014/main" id="{7F5D8BE3-0143-4FBF-9ABD-BEDA85DBDA6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66" name="弧形 92">
              <a:extLst>
                <a:ext uri="{FF2B5EF4-FFF2-40B4-BE49-F238E27FC236}">
                  <a16:creationId xmlns:a16="http://schemas.microsoft.com/office/drawing/2014/main" id="{69040A93-13E8-4656-8D80-BE36127AFAE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弧形 93">
              <a:extLst>
                <a:ext uri="{FF2B5EF4-FFF2-40B4-BE49-F238E27FC236}">
                  <a16:creationId xmlns:a16="http://schemas.microsoft.com/office/drawing/2014/main" id="{1170FE00-E918-48E3-A81C-6A4431D1ED92}"/>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弧形 94">
              <a:extLst>
                <a:ext uri="{FF2B5EF4-FFF2-40B4-BE49-F238E27FC236}">
                  <a16:creationId xmlns:a16="http://schemas.microsoft.com/office/drawing/2014/main" id="{73BC2A04-0402-4F7E-BA0D-6C434CD8FF56}"/>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69" name="Group 88">
            <a:extLst>
              <a:ext uri="{FF2B5EF4-FFF2-40B4-BE49-F238E27FC236}">
                <a16:creationId xmlns:a16="http://schemas.microsoft.com/office/drawing/2014/main" id="{A5CBD2B2-80F1-4C0C-B456-0E11541256E9}"/>
              </a:ext>
            </a:extLst>
          </p:cNvPr>
          <p:cNvGrpSpPr/>
          <p:nvPr/>
        </p:nvGrpSpPr>
        <p:grpSpPr>
          <a:xfrm rot="2069649">
            <a:off x="8458152" y="1400250"/>
            <a:ext cx="4367189" cy="8018419"/>
            <a:chOff x="5971510" y="-16331"/>
            <a:chExt cx="3197184" cy="5870215"/>
          </a:xfrm>
          <a:noFill/>
        </p:grpSpPr>
        <p:sp>
          <p:nvSpPr>
            <p:cNvPr id="70" name="弧形 89">
              <a:extLst>
                <a:ext uri="{FF2B5EF4-FFF2-40B4-BE49-F238E27FC236}">
                  <a16:creationId xmlns:a16="http://schemas.microsoft.com/office/drawing/2014/main" id="{FFB9B59C-AA1B-436D-9405-03E6744ED5C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弧形 90">
              <a:extLst>
                <a:ext uri="{FF2B5EF4-FFF2-40B4-BE49-F238E27FC236}">
                  <a16:creationId xmlns:a16="http://schemas.microsoft.com/office/drawing/2014/main" id="{F3137616-8E41-4A59-A6E9-7BD6B188D6A4}"/>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弧形 91">
              <a:extLst>
                <a:ext uri="{FF2B5EF4-FFF2-40B4-BE49-F238E27FC236}">
                  <a16:creationId xmlns:a16="http://schemas.microsoft.com/office/drawing/2014/main" id="{A00B2654-CEEC-4C6B-8AD5-C040545C075A}"/>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73" name="弧形 92">
              <a:extLst>
                <a:ext uri="{FF2B5EF4-FFF2-40B4-BE49-F238E27FC236}">
                  <a16:creationId xmlns:a16="http://schemas.microsoft.com/office/drawing/2014/main" id="{1825FB4A-9390-43DB-B11A-8BDD1275B2B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4" name="弧形 93">
              <a:extLst>
                <a:ext uri="{FF2B5EF4-FFF2-40B4-BE49-F238E27FC236}">
                  <a16:creationId xmlns:a16="http://schemas.microsoft.com/office/drawing/2014/main" id="{116AC08B-5BAF-4414-B09D-FCBB1BC4910A}"/>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5" name="弧形 94">
              <a:extLst>
                <a:ext uri="{FF2B5EF4-FFF2-40B4-BE49-F238E27FC236}">
                  <a16:creationId xmlns:a16="http://schemas.microsoft.com/office/drawing/2014/main" id="{64430E63-BBC6-4B44-A197-B64065634182}"/>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Tree>
    <p:custDataLst>
      <p:tags r:id="rId1"/>
    </p:custDataLst>
    <p:extLst>
      <p:ext uri="{BB962C8B-B14F-4D97-AF65-F5344CB8AC3E}">
        <p14:creationId xmlns:p14="http://schemas.microsoft.com/office/powerpoint/2010/main" val="338987906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6C167FF6-2DD1-171F-22C5-6D5517E3D710}"/>
              </a:ext>
            </a:extLst>
          </p:cNvPr>
          <p:cNvPicPr>
            <a:picLocks noChangeAspect="1"/>
          </p:cNvPicPr>
          <p:nvPr/>
        </p:nvPicPr>
        <p:blipFill rotWithShape="1">
          <a:blip r:embed="rId3">
            <a:extLst>
              <a:ext uri="{28A0092B-C50C-407E-A947-70E740481C1C}">
                <a14:useLocalDpi xmlns:a14="http://schemas.microsoft.com/office/drawing/2010/main" val="0"/>
              </a:ext>
            </a:extLst>
          </a:blip>
          <a:srcRect t="4318" r="1019" b="11991"/>
          <a:stretch/>
        </p:blipFill>
        <p:spPr>
          <a:xfrm>
            <a:off x="9536121" y="616660"/>
            <a:ext cx="2675009" cy="2440978"/>
          </a:xfrm>
          <a:prstGeom prst="rect">
            <a:avLst/>
          </a:prstGeom>
        </p:spPr>
      </p:pic>
      <p:cxnSp>
        <p:nvCxnSpPr>
          <p:cNvPr id="7" name="直接连接符 6">
            <a:extLst>
              <a:ext uri="{FF2B5EF4-FFF2-40B4-BE49-F238E27FC236}">
                <a16:creationId xmlns:a16="http://schemas.microsoft.com/office/drawing/2014/main" id="{687D9E8E-53D1-46E3-9688-C805EB36EA9F}"/>
              </a:ext>
            </a:extLst>
          </p:cNvPr>
          <p:cNvCxnSpPr>
            <a:cxnSpLocks/>
          </p:cNvCxnSpPr>
          <p:nvPr/>
        </p:nvCxnSpPr>
        <p:spPr>
          <a:xfrm>
            <a:off x="240792" y="3297421"/>
            <a:ext cx="111166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5597E39-D373-44C5-B2AB-578B3A79141C}"/>
              </a:ext>
            </a:extLst>
          </p:cNvPr>
          <p:cNvSpPr>
            <a:spLocks noGrp="1"/>
          </p:cNvSpPr>
          <p:nvPr>
            <p:ph type="title"/>
          </p:nvPr>
        </p:nvSpPr>
        <p:spPr>
          <a:xfrm>
            <a:off x="236737" y="927833"/>
            <a:ext cx="11718525" cy="549276"/>
          </a:xfrm>
        </p:spPr>
        <p:txBody>
          <a:bodyPr/>
          <a:lstStyle/>
          <a:p>
            <a:r>
              <a:rPr lang="zh-CN" altLang="en-US" dirty="0">
                <a:solidFill>
                  <a:schemeClr val="tx1">
                    <a:lumMod val="85000"/>
                    <a:lumOff val="15000"/>
                  </a:schemeClr>
                </a:solidFill>
              </a:rPr>
              <a:t>总结思路</a:t>
            </a:r>
            <a:endParaRPr lang="zh-CN" altLang="en-US" dirty="0"/>
          </a:p>
        </p:txBody>
      </p:sp>
      <p:sp>
        <p:nvSpPr>
          <p:cNvPr id="5" name="文本框 4">
            <a:extLst>
              <a:ext uri="{FF2B5EF4-FFF2-40B4-BE49-F238E27FC236}">
                <a16:creationId xmlns:a16="http://schemas.microsoft.com/office/drawing/2014/main" id="{632F13E0-3E6B-4D75-ACF9-98519E59DEBB}"/>
              </a:ext>
            </a:extLst>
          </p:cNvPr>
          <p:cNvSpPr txBox="1"/>
          <p:nvPr/>
        </p:nvSpPr>
        <p:spPr>
          <a:xfrm>
            <a:off x="304690" y="2653084"/>
            <a:ext cx="1753721" cy="308867"/>
          </a:xfrm>
          <a:prstGeom prst="rect">
            <a:avLst/>
          </a:prstGeom>
          <a:noFill/>
        </p:spPr>
        <p:txBody>
          <a:bodyPr wrap="square" rtlCol="0">
            <a:spAutoFit/>
          </a:bodyPr>
          <a:lstStyle/>
          <a:p>
            <a:pPr>
              <a:lnSpc>
                <a:spcPct val="130000"/>
              </a:lnSpc>
              <a:spcBef>
                <a:spcPts val="600"/>
              </a:spcBef>
              <a:spcAft>
                <a:spcPts val="600"/>
              </a:spcAft>
            </a:pPr>
            <a:r>
              <a:rPr lang="zh-CN" altLang="en-US" sz="1200" b="1" dirty="0"/>
              <a:t>思路如下：</a:t>
            </a:r>
          </a:p>
        </p:txBody>
      </p:sp>
      <p:sp>
        <p:nvSpPr>
          <p:cNvPr id="18" name="文本框 17">
            <a:extLst>
              <a:ext uri="{FF2B5EF4-FFF2-40B4-BE49-F238E27FC236}">
                <a16:creationId xmlns:a16="http://schemas.microsoft.com/office/drawing/2014/main" id="{BB238328-6ED0-422C-ADB0-34CF264544EC}"/>
              </a:ext>
            </a:extLst>
          </p:cNvPr>
          <p:cNvSpPr txBox="1"/>
          <p:nvPr/>
        </p:nvSpPr>
        <p:spPr>
          <a:xfrm>
            <a:off x="193612" y="1739531"/>
            <a:ext cx="7577866" cy="516616"/>
          </a:xfrm>
          <a:prstGeom prst="rect">
            <a:avLst/>
          </a:prstGeom>
          <a:noFill/>
        </p:spPr>
        <p:txBody>
          <a:bodyPr wrap="square" rtlCol="0">
            <a:spAutoFit/>
          </a:bodyPr>
          <a:lstStyle/>
          <a:p>
            <a:pPr marL="171450" indent="-171450" algn="just">
              <a:lnSpc>
                <a:spcPct val="120000"/>
              </a:lnSpc>
              <a:spcBef>
                <a:spcPts val="600"/>
              </a:spcBef>
              <a:spcAft>
                <a:spcPts val="600"/>
              </a:spcAft>
              <a:buFont typeface="Arial" panose="020B0604020202020204" pitchFamily="34" charset="0"/>
              <a:buChar char="•"/>
            </a:pPr>
            <a:r>
              <a:rPr lang="zh-CN" altLang="en-US" sz="1200" b="1" dirty="0">
                <a:solidFill>
                  <a:srgbClr val="7B102B"/>
                </a:solidFill>
              </a:rPr>
              <a:t>本项目基于投资者情绪对股票价格进行了预测，发现在添加情绪指数后股价预测模型是有较为明显的效果提升</a:t>
            </a:r>
          </a:p>
        </p:txBody>
      </p:sp>
      <p:cxnSp>
        <p:nvCxnSpPr>
          <p:cNvPr id="21" name="直接连接符 20">
            <a:extLst>
              <a:ext uri="{FF2B5EF4-FFF2-40B4-BE49-F238E27FC236}">
                <a16:creationId xmlns:a16="http://schemas.microsoft.com/office/drawing/2014/main" id="{134CABEC-F21B-429C-8D89-CC0574C13C32}"/>
              </a:ext>
            </a:extLst>
          </p:cNvPr>
          <p:cNvCxnSpPr/>
          <p:nvPr/>
        </p:nvCxnSpPr>
        <p:spPr>
          <a:xfrm>
            <a:off x="7746819" y="6444680"/>
            <a:ext cx="1959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0F8166DE-3BF6-41E9-82CF-6BC3618FCE29}"/>
              </a:ext>
            </a:extLst>
          </p:cNvPr>
          <p:cNvGrpSpPr/>
          <p:nvPr/>
        </p:nvGrpSpPr>
        <p:grpSpPr>
          <a:xfrm>
            <a:off x="440763" y="3196213"/>
            <a:ext cx="2357704" cy="3051488"/>
            <a:chOff x="391997" y="3898818"/>
            <a:chExt cx="2357704" cy="3051488"/>
          </a:xfrm>
        </p:grpSpPr>
        <p:sp>
          <p:nvSpPr>
            <p:cNvPr id="12" name="文本框 11">
              <a:extLst>
                <a:ext uri="{FF2B5EF4-FFF2-40B4-BE49-F238E27FC236}">
                  <a16:creationId xmlns:a16="http://schemas.microsoft.com/office/drawing/2014/main" id="{A93758D8-65B7-45A7-A63A-E75A009510B7}"/>
                </a:ext>
              </a:extLst>
            </p:cNvPr>
            <p:cNvSpPr txBox="1"/>
            <p:nvPr/>
          </p:nvSpPr>
          <p:spPr>
            <a:xfrm>
              <a:off x="1132785" y="3898818"/>
              <a:ext cx="1335314" cy="276999"/>
            </a:xfrm>
            <a:prstGeom prst="rect">
              <a:avLst/>
            </a:prstGeom>
            <a:solidFill>
              <a:schemeClr val="bg1"/>
            </a:solidFill>
          </p:spPr>
          <p:txBody>
            <a:bodyPr wrap="square">
              <a:spAutoFit/>
            </a:bodyPr>
            <a:lstStyle/>
            <a:p>
              <a:pPr algn="ctr"/>
              <a:r>
                <a:rPr lang="zh-CN" altLang="en-US" sz="1200" b="1" dirty="0">
                  <a:solidFill>
                    <a:srgbClr val="7B102B"/>
                  </a:solidFill>
                  <a:latin typeface="KTJ+ZDJGuN-11"/>
                </a:rPr>
                <a:t>数据获取</a:t>
              </a:r>
              <a:endParaRPr lang="zh-CN" altLang="en-US" sz="1200" b="1" i="0" u="none" strike="noStrike" baseline="0" dirty="0">
                <a:solidFill>
                  <a:srgbClr val="7B102B"/>
                </a:solidFill>
                <a:latin typeface="KTJ+ZDJGuN-11"/>
              </a:endParaRPr>
            </a:p>
          </p:txBody>
        </p:sp>
        <p:sp>
          <p:nvSpPr>
            <p:cNvPr id="19" name="文本框 18">
              <a:extLst>
                <a:ext uri="{FF2B5EF4-FFF2-40B4-BE49-F238E27FC236}">
                  <a16:creationId xmlns:a16="http://schemas.microsoft.com/office/drawing/2014/main" id="{D8FB2002-07C6-4837-A70F-ADE5DA671198}"/>
                </a:ext>
              </a:extLst>
            </p:cNvPr>
            <p:cNvSpPr txBox="1"/>
            <p:nvPr/>
          </p:nvSpPr>
          <p:spPr>
            <a:xfrm>
              <a:off x="391997" y="4272650"/>
              <a:ext cx="2357704" cy="2677656"/>
            </a:xfrm>
            <a:prstGeom prst="rect">
              <a:avLst/>
            </a:prstGeom>
            <a:noFill/>
          </p:spPr>
          <p:txBody>
            <a:bodyPr wrap="square" rtlCol="0">
              <a:spAutoFit/>
            </a:bodyPr>
            <a:lstStyle/>
            <a:p>
              <a:pPr indent="266700" algn="just"/>
              <a:r>
                <a:rPr lang="zh-CN" altLang="zh-CN" sz="1200" dirty="0">
                  <a:latin typeface="微软雅黑" panose="020B0503020204020204" pitchFamily="34" charset="-122"/>
                  <a:ea typeface="微软雅黑" panose="020B0503020204020204" pitchFamily="34" charset="-122"/>
                </a:rPr>
                <a:t>本文使用东方财富</a:t>
              </a:r>
              <a:r>
                <a:rPr lang="en-US" altLang="zh-CN" sz="1200" dirty="0" err="1">
                  <a:latin typeface="微软雅黑" panose="020B0503020204020204" pitchFamily="34" charset="-122"/>
                  <a:ea typeface="微软雅黑" panose="020B0503020204020204" pitchFamily="34" charset="-122"/>
                </a:rPr>
                <a:t>Chioce</a:t>
              </a:r>
              <a:r>
                <a:rPr lang="zh-CN" altLang="zh-CN" sz="1200" dirty="0">
                  <a:latin typeface="微软雅黑" panose="020B0503020204020204" pitchFamily="34" charset="-122"/>
                  <a:ea typeface="微软雅黑" panose="020B0503020204020204" pitchFamily="34" charset="-122"/>
                </a:rPr>
                <a:t>金融终端获取了君实生物</a:t>
              </a:r>
              <a:r>
                <a:rPr lang="en-US" altLang="zh-CN" sz="1200" dirty="0">
                  <a:latin typeface="微软雅黑" panose="020B0503020204020204" pitchFamily="34" charset="-122"/>
                  <a:ea typeface="微软雅黑" panose="020B0503020204020204" pitchFamily="34" charset="-122"/>
                </a:rPr>
                <a:t>60</a:t>
              </a:r>
              <a:r>
                <a:rPr lang="zh-CN" altLang="zh-CN" sz="1200" dirty="0">
                  <a:latin typeface="微软雅黑" panose="020B0503020204020204" pitchFamily="34" charset="-122"/>
                  <a:ea typeface="微软雅黑" panose="020B0503020204020204" pitchFamily="34" charset="-122"/>
                </a:rPr>
                <a:t>分钟线，获取了</a:t>
              </a:r>
              <a:r>
                <a:rPr lang="en-US" altLang="zh-CN" sz="1200" dirty="0">
                  <a:latin typeface="微软雅黑" panose="020B0503020204020204" pitchFamily="34" charset="-122"/>
                  <a:ea typeface="微软雅黑" panose="020B0503020204020204" pitchFamily="34" charset="-122"/>
                </a:rPr>
                <a:t>2021</a:t>
              </a:r>
              <a:r>
                <a:rPr lang="zh-CN" altLang="zh-CN"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7</a:t>
              </a:r>
              <a:r>
                <a:rPr lang="zh-CN" altLang="zh-CN"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5</a:t>
              </a:r>
              <a:r>
                <a:rPr lang="zh-CN" altLang="zh-CN" sz="1200" dirty="0">
                  <a:latin typeface="微软雅黑" panose="020B0503020204020204" pitchFamily="34" charset="-122"/>
                  <a:ea typeface="微软雅黑" panose="020B0503020204020204" pitchFamily="34" charset="-122"/>
                </a:rPr>
                <a:t>日至</a:t>
              </a:r>
              <a:r>
                <a:rPr lang="en-US" altLang="zh-CN" sz="1200" dirty="0">
                  <a:latin typeface="微软雅黑" panose="020B0503020204020204" pitchFamily="34" charset="-122"/>
                  <a:ea typeface="微软雅黑" panose="020B0503020204020204" pitchFamily="34" charset="-122"/>
                </a:rPr>
                <a:t>2022</a:t>
              </a:r>
              <a:r>
                <a:rPr lang="zh-CN" altLang="zh-CN"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8</a:t>
              </a:r>
              <a:r>
                <a:rPr lang="zh-CN" altLang="zh-CN"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12</a:t>
              </a:r>
              <a:r>
                <a:rPr lang="zh-CN" altLang="zh-CN" sz="1200" dirty="0">
                  <a:latin typeface="微软雅黑" panose="020B0503020204020204" pitchFamily="34" charset="-122"/>
                  <a:ea typeface="微软雅黑" panose="020B0503020204020204" pitchFamily="34" charset="-122"/>
                </a:rPr>
                <a:t>日共</a:t>
              </a:r>
              <a:r>
                <a:rPr lang="en-US" altLang="zh-CN" sz="1200" dirty="0">
                  <a:latin typeface="微软雅黑" panose="020B0503020204020204" pitchFamily="34" charset="-122"/>
                  <a:ea typeface="微软雅黑" panose="020B0503020204020204" pitchFamily="34" charset="-122"/>
                </a:rPr>
                <a:t>271</a:t>
              </a:r>
              <a:r>
                <a:rPr lang="zh-CN" altLang="zh-CN" sz="1200" dirty="0">
                  <a:latin typeface="微软雅黑" panose="020B0503020204020204" pitchFamily="34" charset="-122"/>
                  <a:ea typeface="微软雅黑" panose="020B0503020204020204" pitchFamily="34" charset="-122"/>
                </a:rPr>
                <a:t>个交易日，每天</a:t>
              </a:r>
              <a:r>
                <a:rPr lang="en-US" altLang="zh-CN" sz="1200" dirty="0">
                  <a:latin typeface="微软雅黑" panose="020B0503020204020204" pitchFamily="34" charset="-122"/>
                  <a:ea typeface="微软雅黑" panose="020B0503020204020204" pitchFamily="34" charset="-122"/>
                </a:rPr>
                <a:t>10:30</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11:30</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14:00</a:t>
              </a:r>
              <a:r>
                <a:rPr lang="zh-CN" altLang="zh-CN"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15:00</a:t>
              </a:r>
              <a:r>
                <a:rPr lang="zh-CN" altLang="zh-CN" sz="1200" dirty="0">
                  <a:latin typeface="微软雅黑" panose="020B0503020204020204" pitchFamily="34" charset="-122"/>
                  <a:ea typeface="微软雅黑" panose="020B0503020204020204" pitchFamily="34" charset="-122"/>
                </a:rPr>
                <a:t>四个时间段共</a:t>
              </a:r>
              <a:r>
                <a:rPr lang="en-US" altLang="zh-CN" sz="1200" dirty="0">
                  <a:latin typeface="微软雅黑" panose="020B0503020204020204" pitchFamily="34" charset="-122"/>
                  <a:ea typeface="微软雅黑" panose="020B0503020204020204" pitchFamily="34" charset="-122"/>
                </a:rPr>
                <a:t>1084</a:t>
              </a:r>
              <a:r>
                <a:rPr lang="zh-CN" altLang="zh-CN" sz="1200" dirty="0">
                  <a:latin typeface="微软雅黑" panose="020B0503020204020204" pitchFamily="34" charset="-122"/>
                  <a:ea typeface="微软雅黑" panose="020B0503020204020204" pitchFamily="34" charset="-122"/>
                </a:rPr>
                <a:t>个</a:t>
              </a:r>
              <a:r>
                <a:rPr lang="zh-CN" altLang="en-US" sz="1200" dirty="0">
                  <a:latin typeface="微软雅黑" panose="020B0503020204020204" pitchFamily="34" charset="-122"/>
                  <a:ea typeface="微软雅黑" panose="020B0503020204020204" pitchFamily="34" charset="-122"/>
                </a:rPr>
                <a:t>时间点</a:t>
              </a:r>
              <a:r>
                <a:rPr lang="zh-CN" altLang="zh-CN" sz="1200" dirty="0">
                  <a:latin typeface="微软雅黑" panose="020B0503020204020204" pitchFamily="34" charset="-122"/>
                  <a:ea typeface="微软雅黑" panose="020B0503020204020204" pitchFamily="34" charset="-122"/>
                </a:rPr>
                <a:t>的股票数据：开盘价，最高价，最低价，收盘价，成交量。</a:t>
              </a:r>
              <a:endParaRPr lang="en-US" altLang="zh-CN" sz="1200" dirty="0">
                <a:latin typeface="微软雅黑" panose="020B0503020204020204" pitchFamily="34" charset="-122"/>
                <a:ea typeface="微软雅黑" panose="020B0503020204020204" pitchFamily="34" charset="-122"/>
              </a:endParaRPr>
            </a:p>
            <a:p>
              <a:pPr indent="266700" algn="just"/>
              <a:r>
                <a:rPr lang="zh-CN" altLang="zh-CN" sz="1200" dirty="0">
                  <a:latin typeface="微软雅黑" panose="020B0503020204020204" pitchFamily="34" charset="-122"/>
                  <a:ea typeface="微软雅黑" panose="020B0503020204020204" pitchFamily="34" charset="-122"/>
                </a:rPr>
                <a:t>后使用</a:t>
              </a:r>
              <a:r>
                <a:rPr lang="en-US" altLang="zh-CN" sz="1200" dirty="0">
                  <a:latin typeface="微软雅黑" panose="020B0503020204020204" pitchFamily="34" charset="-122"/>
                  <a:ea typeface="微软雅黑" panose="020B0503020204020204" pitchFamily="34" charset="-122"/>
                </a:rPr>
                <a:t>Java</a:t>
              </a:r>
              <a:r>
                <a:rPr lang="zh-CN" altLang="zh-CN" sz="1200" dirty="0">
                  <a:latin typeface="微软雅黑" panose="020B0503020204020204" pitchFamily="34" charset="-122"/>
                  <a:ea typeface="微软雅黑" panose="020B0503020204020204" pitchFamily="34" charset="-122"/>
                </a:rPr>
                <a:t>语言爬取了这</a:t>
              </a:r>
              <a:r>
                <a:rPr lang="en-US" altLang="zh-CN" sz="1200" dirty="0">
                  <a:latin typeface="微软雅黑" panose="020B0503020204020204" pitchFamily="34" charset="-122"/>
                  <a:ea typeface="微软雅黑" panose="020B0503020204020204" pitchFamily="34" charset="-122"/>
                </a:rPr>
                <a:t>271</a:t>
              </a:r>
              <a:r>
                <a:rPr lang="zh-CN" altLang="zh-CN" sz="1200" dirty="0">
                  <a:latin typeface="微软雅黑" panose="020B0503020204020204" pitchFamily="34" charset="-122"/>
                  <a:ea typeface="微软雅黑" panose="020B0503020204020204" pitchFamily="34" charset="-122"/>
                </a:rPr>
                <a:t>个交易日在东方财富股吧的评论数据。</a:t>
              </a:r>
              <a:r>
                <a:rPr lang="zh-CN" altLang="en-US" sz="1200" dirty="0">
                  <a:latin typeface="微软雅黑" panose="020B0503020204020204" pitchFamily="34" charset="-122"/>
                  <a:ea typeface="微软雅黑" panose="020B0503020204020204" pitchFamily="34" charset="-122"/>
                </a:rPr>
                <a:t>以及同类股票（</a:t>
              </a:r>
              <a:r>
                <a:rPr lang="zh-CN" altLang="zh-CN" sz="1200" dirty="0">
                  <a:latin typeface="微软雅黑" panose="020B0503020204020204" pitchFamily="34" charset="-122"/>
                  <a:ea typeface="微软雅黑" panose="020B0503020204020204" pitchFamily="34" charset="-122"/>
                </a:rPr>
                <a:t>如同在科创板或同为生物股或医药股</a:t>
              </a:r>
              <a:r>
                <a:rPr lang="zh-CN" altLang="en-US" sz="1200" dirty="0">
                  <a:latin typeface="微软雅黑" panose="020B0503020204020204" pitchFamily="34" charset="-122"/>
                  <a:ea typeface="微软雅黑" panose="020B0503020204020204" pitchFamily="34" charset="-122"/>
                </a:rPr>
                <a:t>）的股吧评论数据共</a:t>
              </a:r>
              <a:r>
                <a:rPr lang="en-US" altLang="zh-CN" sz="1200" dirty="0">
                  <a:latin typeface="微软雅黑" panose="020B0503020204020204" pitchFamily="34" charset="-122"/>
                  <a:ea typeface="微软雅黑" panose="020B0503020204020204" pitchFamily="34" charset="-122"/>
                </a:rPr>
                <a:t>60000</a:t>
              </a:r>
              <a:r>
                <a:rPr lang="zh-CN" altLang="en-US" sz="1200" dirty="0">
                  <a:latin typeface="微软雅黑" panose="020B0503020204020204" pitchFamily="34" charset="-122"/>
                  <a:ea typeface="微软雅黑" panose="020B0503020204020204" pitchFamily="34" charset="-122"/>
                </a:rPr>
                <a:t>条以便进行情绪分析。</a:t>
              </a:r>
            </a:p>
          </p:txBody>
        </p:sp>
        <p:sp>
          <p:nvSpPr>
            <p:cNvPr id="10" name="椭圆 9">
              <a:extLst>
                <a:ext uri="{FF2B5EF4-FFF2-40B4-BE49-F238E27FC236}">
                  <a16:creationId xmlns:a16="http://schemas.microsoft.com/office/drawing/2014/main" id="{40604047-F5F4-4726-9EAB-C27A70234D0C}"/>
                </a:ext>
              </a:extLst>
            </p:cNvPr>
            <p:cNvSpPr/>
            <p:nvPr/>
          </p:nvSpPr>
          <p:spPr>
            <a:xfrm>
              <a:off x="853145" y="3903193"/>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1</a:t>
              </a:r>
              <a:endParaRPr lang="zh-CN" altLang="en-US" sz="1100" dirty="0"/>
            </a:p>
          </p:txBody>
        </p:sp>
      </p:grpSp>
      <p:grpSp>
        <p:nvGrpSpPr>
          <p:cNvPr id="13" name="组合 12">
            <a:extLst>
              <a:ext uri="{FF2B5EF4-FFF2-40B4-BE49-F238E27FC236}">
                <a16:creationId xmlns:a16="http://schemas.microsoft.com/office/drawing/2014/main" id="{F55B6A73-5551-4256-87BF-C335F76AB722}"/>
              </a:ext>
            </a:extLst>
          </p:cNvPr>
          <p:cNvGrpSpPr/>
          <p:nvPr/>
        </p:nvGrpSpPr>
        <p:grpSpPr>
          <a:xfrm>
            <a:off x="3448641" y="3168888"/>
            <a:ext cx="2357704" cy="2470787"/>
            <a:chOff x="3255159" y="3898818"/>
            <a:chExt cx="2357704" cy="2470787"/>
          </a:xfrm>
        </p:grpSpPr>
        <p:sp>
          <p:nvSpPr>
            <p:cNvPr id="8" name="文本框 7">
              <a:extLst>
                <a:ext uri="{FF2B5EF4-FFF2-40B4-BE49-F238E27FC236}">
                  <a16:creationId xmlns:a16="http://schemas.microsoft.com/office/drawing/2014/main" id="{0C6A535E-C244-414B-8B26-37E7D7CE36DC}"/>
                </a:ext>
              </a:extLst>
            </p:cNvPr>
            <p:cNvSpPr txBox="1"/>
            <p:nvPr/>
          </p:nvSpPr>
          <p:spPr>
            <a:xfrm>
              <a:off x="3255159" y="4301667"/>
              <a:ext cx="2357704" cy="2067938"/>
            </a:xfrm>
            <a:prstGeom prst="rect">
              <a:avLst/>
            </a:prstGeom>
            <a:noFill/>
          </p:spPr>
          <p:txBody>
            <a:bodyPr wrap="square">
              <a:spAutoFit/>
            </a:bodyPr>
            <a:lstStyle/>
            <a:p>
              <a:pPr indent="266700" algn="just">
                <a:lnSpc>
                  <a:spcPct val="120000"/>
                </a:lnSpc>
              </a:pPr>
              <a:r>
                <a:rPr lang="zh-CN" altLang="en-US" sz="1200" dirty="0">
                  <a:latin typeface="微软雅黑" panose="020B0503020204020204" pitchFamily="34" charset="-122"/>
                  <a:ea typeface="微软雅黑" panose="020B0503020204020204" pitchFamily="34" charset="-122"/>
                </a:rPr>
                <a:t>对同类股票评论使用</a:t>
              </a:r>
              <a:r>
                <a:rPr lang="en-US" altLang="zh-CN" sz="1200" dirty="0" err="1">
                  <a:latin typeface="微软雅黑" panose="020B0503020204020204" pitchFamily="34" charset="-122"/>
                  <a:ea typeface="微软雅黑" panose="020B0503020204020204" pitchFamily="34" charset="-122"/>
                </a:rPr>
                <a:t>JieBa</a:t>
              </a:r>
              <a:r>
                <a:rPr lang="zh-CN" altLang="en-US" sz="1200" dirty="0">
                  <a:latin typeface="微软雅黑" panose="020B0503020204020204" pitchFamily="34" charset="-122"/>
                  <a:ea typeface="微软雅黑" panose="020B0503020204020204" pitchFamily="34" charset="-122"/>
                </a:rPr>
                <a:t>分词，获取最频繁</a:t>
              </a:r>
              <a:r>
                <a:rPr lang="en-US" altLang="zh-CN" sz="1200" dirty="0">
                  <a:latin typeface="微软雅黑" panose="020B0503020204020204" pitchFamily="34" charset="-122"/>
                  <a:ea typeface="微软雅黑" panose="020B0503020204020204" pitchFamily="34" charset="-122"/>
                </a:rPr>
                <a:t>1000</a:t>
              </a:r>
              <a:r>
                <a:rPr lang="zh-CN" altLang="en-US" sz="1200" dirty="0">
                  <a:latin typeface="微软雅黑" panose="020B0503020204020204" pitchFamily="34" charset="-122"/>
                  <a:ea typeface="微软雅黑" panose="020B0503020204020204" pitchFamily="34" charset="-122"/>
                </a:rPr>
                <a:t>个单词，手动标明词性，结合中文金融情感词典对同类股票评论数据进行分类，后与</a:t>
              </a:r>
              <a:r>
                <a:rPr lang="en-US" altLang="zh-CN" sz="1200" dirty="0">
                  <a:latin typeface="微软雅黑" panose="020B0503020204020204" pitchFamily="34" charset="-122"/>
                  <a:ea typeface="微软雅黑" panose="020B0503020204020204" pitchFamily="34" charset="-122"/>
                </a:rPr>
                <a:t>SnowNLP</a:t>
              </a:r>
              <a:r>
                <a:rPr lang="zh-CN" altLang="en-US" sz="1200" dirty="0">
                  <a:latin typeface="微软雅黑" panose="020B0503020204020204" pitchFamily="34" charset="-122"/>
                  <a:ea typeface="微软雅黑" panose="020B0503020204020204" pitchFamily="34" charset="-122"/>
                </a:rPr>
                <a:t>库中原有评论数据结合训练模型。</a:t>
              </a:r>
              <a:endParaRPr lang="en-US" altLang="zh-CN" sz="1200" dirty="0">
                <a:latin typeface="微软雅黑" panose="020B0503020204020204" pitchFamily="34" charset="-122"/>
                <a:ea typeface="微软雅黑" panose="020B0503020204020204" pitchFamily="34" charset="-122"/>
              </a:endParaRPr>
            </a:p>
            <a:p>
              <a:pPr indent="266700" algn="just">
                <a:lnSpc>
                  <a:spcPct val="120000"/>
                </a:lnSpc>
              </a:pPr>
              <a:r>
                <a:rPr lang="zh-CN" altLang="en-US" sz="1200" dirty="0">
                  <a:latin typeface="微软雅黑" panose="020B0503020204020204" pitchFamily="34" charset="-122"/>
                  <a:ea typeface="微软雅黑" panose="020B0503020204020204" pitchFamily="34" charset="-122"/>
                </a:rPr>
                <a:t>对君实生物这只股票评论进行模型分类，并给出处于</a:t>
              </a:r>
              <a:r>
                <a:rPr lang="en-US" altLang="zh-CN" sz="1200" dirty="0">
                  <a:latin typeface="微软雅黑" panose="020B0503020204020204" pitchFamily="34" charset="-122"/>
                  <a:ea typeface="微软雅黑" panose="020B0503020204020204" pitchFamily="34" charset="-122"/>
                </a:rPr>
                <a:t>[0, 1]</a:t>
              </a:r>
              <a:r>
                <a:rPr lang="zh-CN" altLang="en-US" sz="1200" dirty="0">
                  <a:latin typeface="微软雅黑" panose="020B0503020204020204" pitchFamily="34" charset="-122"/>
                  <a:ea typeface="微软雅黑" panose="020B0503020204020204" pitchFamily="34" charset="-122"/>
                </a:rPr>
                <a:t>之间情绪指数。</a:t>
              </a:r>
            </a:p>
          </p:txBody>
        </p:sp>
        <p:sp>
          <p:nvSpPr>
            <p:cNvPr id="14" name="文本框 13">
              <a:extLst>
                <a:ext uri="{FF2B5EF4-FFF2-40B4-BE49-F238E27FC236}">
                  <a16:creationId xmlns:a16="http://schemas.microsoft.com/office/drawing/2014/main" id="{527C4161-BF9F-4EE7-A40F-A89B0A3ED1CB}"/>
                </a:ext>
              </a:extLst>
            </p:cNvPr>
            <p:cNvSpPr txBox="1"/>
            <p:nvPr/>
          </p:nvSpPr>
          <p:spPr>
            <a:xfrm>
              <a:off x="3860115" y="3898818"/>
              <a:ext cx="1335314" cy="276999"/>
            </a:xfrm>
            <a:prstGeom prst="rect">
              <a:avLst/>
            </a:prstGeom>
            <a:solidFill>
              <a:schemeClr val="bg1"/>
            </a:solidFill>
          </p:spPr>
          <p:txBody>
            <a:bodyPr wrap="square">
              <a:spAutoFit/>
            </a:bodyPr>
            <a:lstStyle/>
            <a:p>
              <a:pPr algn="ctr"/>
              <a:r>
                <a:rPr lang="zh-CN" altLang="en-US" sz="1200" b="1" i="0" u="none" strike="noStrike" baseline="0" dirty="0">
                  <a:solidFill>
                    <a:srgbClr val="7B102B"/>
                  </a:solidFill>
                  <a:latin typeface="KTJ+ZDJGuN-11"/>
                </a:rPr>
                <a:t>情绪分析</a:t>
              </a:r>
            </a:p>
          </p:txBody>
        </p:sp>
        <p:sp>
          <p:nvSpPr>
            <p:cNvPr id="22" name="椭圆 21">
              <a:extLst>
                <a:ext uri="{FF2B5EF4-FFF2-40B4-BE49-F238E27FC236}">
                  <a16:creationId xmlns:a16="http://schemas.microsoft.com/office/drawing/2014/main" id="{3013459E-53EA-45FA-B0E8-BD5FE4F726E6}"/>
                </a:ext>
              </a:extLst>
            </p:cNvPr>
            <p:cNvSpPr/>
            <p:nvPr/>
          </p:nvSpPr>
          <p:spPr>
            <a:xfrm>
              <a:off x="3556284" y="3906357"/>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2</a:t>
              </a:r>
              <a:endParaRPr lang="zh-CN" altLang="en-US" sz="1100" dirty="0"/>
            </a:p>
          </p:txBody>
        </p:sp>
      </p:grpSp>
      <p:grpSp>
        <p:nvGrpSpPr>
          <p:cNvPr id="3" name="组合 2">
            <a:extLst>
              <a:ext uri="{FF2B5EF4-FFF2-40B4-BE49-F238E27FC236}">
                <a16:creationId xmlns:a16="http://schemas.microsoft.com/office/drawing/2014/main" id="{E3ABB5F3-87DA-4602-81E9-7FE678FE4DD9}"/>
              </a:ext>
            </a:extLst>
          </p:cNvPr>
          <p:cNvGrpSpPr/>
          <p:nvPr/>
        </p:nvGrpSpPr>
        <p:grpSpPr>
          <a:xfrm>
            <a:off x="6303461" y="3168888"/>
            <a:ext cx="2357705" cy="2470787"/>
            <a:chOff x="6413192" y="3898818"/>
            <a:chExt cx="2357705" cy="2470787"/>
          </a:xfrm>
        </p:grpSpPr>
        <p:sp>
          <p:nvSpPr>
            <p:cNvPr id="11" name="文本框 10">
              <a:extLst>
                <a:ext uri="{FF2B5EF4-FFF2-40B4-BE49-F238E27FC236}">
                  <a16:creationId xmlns:a16="http://schemas.microsoft.com/office/drawing/2014/main" id="{4D81743F-A766-419F-960C-2A56B442E798}"/>
                </a:ext>
              </a:extLst>
            </p:cNvPr>
            <p:cNvSpPr txBox="1"/>
            <p:nvPr/>
          </p:nvSpPr>
          <p:spPr>
            <a:xfrm>
              <a:off x="6413192" y="4301667"/>
              <a:ext cx="2357705" cy="2067938"/>
            </a:xfrm>
            <a:prstGeom prst="rect">
              <a:avLst/>
            </a:prstGeom>
            <a:noFill/>
          </p:spPr>
          <p:txBody>
            <a:bodyPr wrap="square">
              <a:spAutoFit/>
            </a:bodyPr>
            <a:lstStyle/>
            <a:p>
              <a:pPr algn="just">
                <a:lnSpc>
                  <a:spcPct val="120000"/>
                </a:lnSpc>
              </a:pPr>
              <a:r>
                <a:rPr lang="zh-CN" altLang="en-US" sz="1200" dirty="0">
                  <a:latin typeface="微软雅黑" panose="020B0503020204020204" pitchFamily="34" charset="-122"/>
                  <a:ea typeface="微软雅黑" panose="020B0503020204020204" pitchFamily="34" charset="-122"/>
                </a:rPr>
                <a:t>  每个时间点数据采用其前两个小时之间评论的指数评论值，以判断此时间点的股票的情绪。并将情绪指数调整到</a:t>
              </a:r>
              <a:r>
                <a:rPr lang="en-US" altLang="zh-CN" sz="1200" dirty="0">
                  <a:latin typeface="微软雅黑" panose="020B0503020204020204" pitchFamily="34" charset="-122"/>
                  <a:ea typeface="微软雅黑" panose="020B0503020204020204" pitchFamily="34" charset="-122"/>
                </a:rPr>
                <a:t>[-0.5, 0.5]</a:t>
              </a:r>
              <a:r>
                <a:rPr lang="zh-CN" altLang="en-US" sz="1200" dirty="0">
                  <a:latin typeface="微软雅黑" panose="020B0503020204020204" pitchFamily="34" charset="-122"/>
                  <a:ea typeface="微软雅黑" panose="020B0503020204020204" pitchFamily="34" charset="-122"/>
                </a:rPr>
                <a:t>以便更好区分情绪性质。</a:t>
              </a:r>
              <a:endParaRPr lang="en-US" altLang="zh-CN" sz="1200" dirty="0">
                <a:latin typeface="微软雅黑" panose="020B0503020204020204" pitchFamily="34" charset="-122"/>
                <a:ea typeface="微软雅黑" panose="020B0503020204020204" pitchFamily="34" charset="-122"/>
              </a:endParaRPr>
            </a:p>
            <a:p>
              <a:pPr algn="just">
                <a:lnSpc>
                  <a:spcPct val="120000"/>
                </a:lnSpc>
              </a:pPr>
              <a:r>
                <a:rPr lang="zh-CN" altLang="en-US" sz="1200" dirty="0">
                  <a:latin typeface="微软雅黑" panose="020B0503020204020204" pitchFamily="34" charset="-122"/>
                  <a:ea typeface="微软雅黑" panose="020B0503020204020204" pitchFamily="34" charset="-122"/>
                </a:rPr>
                <a:t>  情绪指数与其他技术性指标进行相关性分析</a:t>
              </a:r>
              <a:endParaRPr lang="en-US" altLang="zh-CN" sz="1200" dirty="0">
                <a:latin typeface="微软雅黑" panose="020B0503020204020204" pitchFamily="34" charset="-122"/>
                <a:ea typeface="微软雅黑" panose="020B0503020204020204" pitchFamily="34" charset="-122"/>
              </a:endParaRPr>
            </a:p>
            <a:p>
              <a:pPr algn="just">
                <a:lnSpc>
                  <a:spcPct val="120000"/>
                </a:lnSpc>
              </a:pPr>
              <a:r>
                <a:rPr lang="zh-CN" altLang="en-US" sz="1200" dirty="0">
                  <a:latin typeface="微软雅黑" panose="020B0503020204020204" pitchFamily="34" charset="-122"/>
                  <a:ea typeface="微软雅黑" panose="020B0503020204020204" pitchFamily="34" charset="-122"/>
                </a:rPr>
                <a:t>  与原技术性指标相结合搭建新的股票特征工程。</a:t>
              </a:r>
              <a:endParaRPr lang="en-US" altLang="zh-CN" sz="12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BAF1793-2C83-4643-9048-BE8BB5286C4F}"/>
                </a:ext>
              </a:extLst>
            </p:cNvPr>
            <p:cNvSpPr txBox="1"/>
            <p:nvPr/>
          </p:nvSpPr>
          <p:spPr>
            <a:xfrm>
              <a:off x="7001312" y="3898818"/>
              <a:ext cx="1335314" cy="276999"/>
            </a:xfrm>
            <a:prstGeom prst="rect">
              <a:avLst/>
            </a:prstGeom>
            <a:solidFill>
              <a:schemeClr val="bg1"/>
            </a:solidFill>
          </p:spPr>
          <p:txBody>
            <a:bodyPr wrap="square">
              <a:spAutoFit/>
            </a:bodyPr>
            <a:lstStyle/>
            <a:p>
              <a:pPr algn="ctr"/>
              <a:r>
                <a:rPr lang="zh-CN" altLang="en-US" sz="1200" b="1" i="0" u="none" strike="noStrike" baseline="0" dirty="0">
                  <a:solidFill>
                    <a:srgbClr val="7B102B"/>
                  </a:solidFill>
                  <a:latin typeface="KTJ+ZDJGuN-11"/>
                </a:rPr>
                <a:t>特征工程</a:t>
              </a:r>
            </a:p>
          </p:txBody>
        </p:sp>
        <p:sp>
          <p:nvSpPr>
            <p:cNvPr id="23" name="椭圆 22">
              <a:extLst>
                <a:ext uri="{FF2B5EF4-FFF2-40B4-BE49-F238E27FC236}">
                  <a16:creationId xmlns:a16="http://schemas.microsoft.com/office/drawing/2014/main" id="{4C2D1D4F-7803-48A5-8DEF-3EBD1E3E09C7}"/>
                </a:ext>
              </a:extLst>
            </p:cNvPr>
            <p:cNvSpPr/>
            <p:nvPr/>
          </p:nvSpPr>
          <p:spPr>
            <a:xfrm>
              <a:off x="6707333" y="3909521"/>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3</a:t>
              </a:r>
              <a:endParaRPr lang="zh-CN" altLang="en-US" sz="1100" dirty="0"/>
            </a:p>
          </p:txBody>
        </p:sp>
      </p:grpSp>
      <p:grpSp>
        <p:nvGrpSpPr>
          <p:cNvPr id="6" name="组合 5">
            <a:extLst>
              <a:ext uri="{FF2B5EF4-FFF2-40B4-BE49-F238E27FC236}">
                <a16:creationId xmlns:a16="http://schemas.microsoft.com/office/drawing/2014/main" id="{2991786D-052C-426A-8A4B-F6F83765BCB2}"/>
              </a:ext>
            </a:extLst>
          </p:cNvPr>
          <p:cNvGrpSpPr/>
          <p:nvPr/>
        </p:nvGrpSpPr>
        <p:grpSpPr>
          <a:xfrm>
            <a:off x="9158282" y="3168888"/>
            <a:ext cx="2440960" cy="2027769"/>
            <a:chOff x="9158282" y="3898818"/>
            <a:chExt cx="2440960" cy="2027769"/>
          </a:xfrm>
        </p:grpSpPr>
        <p:sp>
          <p:nvSpPr>
            <p:cNvPr id="16" name="文本框 15">
              <a:extLst>
                <a:ext uri="{FF2B5EF4-FFF2-40B4-BE49-F238E27FC236}">
                  <a16:creationId xmlns:a16="http://schemas.microsoft.com/office/drawing/2014/main" id="{E2DB0ED5-A9EE-4FE4-9B48-C26E6128857B}"/>
                </a:ext>
              </a:extLst>
            </p:cNvPr>
            <p:cNvSpPr txBox="1"/>
            <p:nvPr/>
          </p:nvSpPr>
          <p:spPr>
            <a:xfrm>
              <a:off x="9536121" y="3898818"/>
              <a:ext cx="1821352" cy="276999"/>
            </a:xfrm>
            <a:prstGeom prst="rect">
              <a:avLst/>
            </a:prstGeom>
            <a:solidFill>
              <a:schemeClr val="bg1"/>
            </a:solidFill>
          </p:spPr>
          <p:txBody>
            <a:bodyPr wrap="square">
              <a:spAutoFit/>
            </a:bodyPr>
            <a:lstStyle/>
            <a:p>
              <a:pPr algn="ctr"/>
              <a:r>
                <a:rPr lang="zh-CN" altLang="en-US" sz="1200" b="1" dirty="0">
                  <a:solidFill>
                    <a:srgbClr val="7B102B"/>
                  </a:solidFill>
                  <a:latin typeface="KTJ+ZDJGuN-11"/>
                </a:rPr>
                <a:t>模型预测</a:t>
              </a:r>
              <a:endParaRPr lang="zh-CN" altLang="en-US" sz="1200" b="1" i="0" u="none" strike="noStrike" baseline="0" dirty="0">
                <a:solidFill>
                  <a:srgbClr val="7B102B"/>
                </a:solidFill>
                <a:latin typeface="KTJ+ZDJGuN-11"/>
              </a:endParaRPr>
            </a:p>
          </p:txBody>
        </p:sp>
        <p:sp>
          <p:nvSpPr>
            <p:cNvPr id="20" name="文本框 19">
              <a:extLst>
                <a:ext uri="{FF2B5EF4-FFF2-40B4-BE49-F238E27FC236}">
                  <a16:creationId xmlns:a16="http://schemas.microsoft.com/office/drawing/2014/main" id="{A998784B-E80D-4B2C-A3D0-98C52544EBF4}"/>
                </a:ext>
              </a:extLst>
            </p:cNvPr>
            <p:cNvSpPr txBox="1"/>
            <p:nvPr/>
          </p:nvSpPr>
          <p:spPr>
            <a:xfrm>
              <a:off x="9158282" y="4301847"/>
              <a:ext cx="2440960" cy="1624740"/>
            </a:xfrm>
            <a:prstGeom prst="rect">
              <a:avLst/>
            </a:prstGeom>
            <a:noFill/>
          </p:spPr>
          <p:txBody>
            <a:bodyPr wrap="square" rtlCol="0">
              <a:spAutoFit/>
            </a:bodyPr>
            <a:lstStyle/>
            <a:p>
              <a:pPr algn="just">
                <a:lnSpc>
                  <a:spcPct val="120000"/>
                </a:lnSpc>
              </a:pPr>
              <a:r>
                <a:rPr lang="zh-CN" altLang="en-US" sz="1200" dirty="0">
                  <a:latin typeface="微软雅黑" panose="020B0503020204020204" pitchFamily="34" charset="-122"/>
                  <a:ea typeface="微软雅黑" panose="020B0503020204020204" pitchFamily="34" charset="-122"/>
                </a:rPr>
                <a:t>  对构建出的特征工程采用已经搭建好的模型进行预测。</a:t>
              </a:r>
              <a:endParaRPr lang="en-US" altLang="zh-CN" sz="1200" dirty="0">
                <a:latin typeface="微软雅黑" panose="020B0503020204020204" pitchFamily="34" charset="-122"/>
                <a:ea typeface="微软雅黑" panose="020B0503020204020204" pitchFamily="34" charset="-122"/>
              </a:endParaRPr>
            </a:p>
            <a:p>
              <a:pPr algn="just">
                <a:lnSpc>
                  <a:spcPct val="120000"/>
                </a:lnSpc>
              </a:pPr>
              <a:r>
                <a:rPr lang="zh-CN" altLang="en-US" sz="1200" dirty="0">
                  <a:latin typeface="微软雅黑" panose="020B0503020204020204" pitchFamily="34" charset="-122"/>
                  <a:ea typeface="微软雅黑" panose="020B0503020204020204" pitchFamily="34" charset="-122"/>
                </a:rPr>
                <a:t>  将带有情绪指标的股票数据，与 纯技术性指标的数据进行对比预测，以探究出股票的情绪指数对股价预测的影响作用。</a:t>
              </a:r>
              <a:endParaRPr lang="en-US" altLang="zh-CN" sz="1200" dirty="0">
                <a:latin typeface="微软雅黑" panose="020B0503020204020204" pitchFamily="34" charset="-122"/>
                <a:ea typeface="微软雅黑" panose="020B0503020204020204" pitchFamily="34" charset="-122"/>
              </a:endParaRPr>
            </a:p>
            <a:p>
              <a:pPr algn="just">
                <a:lnSpc>
                  <a:spcPct val="120000"/>
                </a:lnSpc>
              </a:pPr>
              <a:r>
                <a:rPr lang="zh-CN" altLang="en-US" sz="1200" dirty="0">
                  <a:latin typeface="微软雅黑" panose="020B0503020204020204" pitchFamily="34" charset="-122"/>
                  <a:ea typeface="微软雅黑" panose="020B0503020204020204" pitchFamily="34" charset="-122"/>
                </a:rPr>
                <a:t>  对此项目进行总结</a:t>
              </a:r>
            </a:p>
          </p:txBody>
        </p:sp>
        <p:sp>
          <p:nvSpPr>
            <p:cNvPr id="24" name="椭圆 23">
              <a:extLst>
                <a:ext uri="{FF2B5EF4-FFF2-40B4-BE49-F238E27FC236}">
                  <a16:creationId xmlns:a16="http://schemas.microsoft.com/office/drawing/2014/main" id="{994FC60C-18F2-4E1B-934B-8DD5D8ED3D8F}"/>
                </a:ext>
              </a:extLst>
            </p:cNvPr>
            <p:cNvSpPr/>
            <p:nvPr/>
          </p:nvSpPr>
          <p:spPr>
            <a:xfrm>
              <a:off x="9502015" y="3926143"/>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4</a:t>
              </a:r>
              <a:endParaRPr lang="zh-CN" altLang="en-US" sz="1100" dirty="0"/>
            </a:p>
          </p:txBody>
        </p:sp>
      </p:grpSp>
    </p:spTree>
    <p:extLst>
      <p:ext uri="{BB962C8B-B14F-4D97-AF65-F5344CB8AC3E}">
        <p14:creationId xmlns:p14="http://schemas.microsoft.com/office/powerpoint/2010/main" val="424185861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A759B8F-95D5-952F-829E-A3F9DF4D4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037" y="695130"/>
            <a:ext cx="2050237" cy="1874665"/>
          </a:xfrm>
          <a:prstGeom prst="rect">
            <a:avLst/>
          </a:prstGeom>
        </p:spPr>
      </p:pic>
      <p:cxnSp>
        <p:nvCxnSpPr>
          <p:cNvPr id="95" name="直接连接符 94">
            <a:extLst>
              <a:ext uri="{FF2B5EF4-FFF2-40B4-BE49-F238E27FC236}">
                <a16:creationId xmlns:a16="http://schemas.microsoft.com/office/drawing/2014/main" id="{1859AA85-22DA-44B4-BB68-A5BAD63F1CEE}"/>
              </a:ext>
            </a:extLst>
          </p:cNvPr>
          <p:cNvCxnSpPr>
            <a:cxnSpLocks/>
            <a:stCxn id="61" idx="1"/>
            <a:endCxn id="40" idx="3"/>
          </p:cNvCxnSpPr>
          <p:nvPr/>
        </p:nvCxnSpPr>
        <p:spPr>
          <a:xfrm flipH="1">
            <a:off x="8968781" y="3159807"/>
            <a:ext cx="676439" cy="3684"/>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692FB62-EE0B-4BE5-A4C3-A84C14B779D5}"/>
              </a:ext>
            </a:extLst>
          </p:cNvPr>
          <p:cNvSpPr txBox="1"/>
          <p:nvPr/>
        </p:nvSpPr>
        <p:spPr>
          <a:xfrm>
            <a:off x="378735" y="2562925"/>
            <a:ext cx="5784208" cy="3247812"/>
          </a:xfrm>
          <a:prstGeom prst="rect">
            <a:avLst/>
          </a:prstGeom>
          <a:noFill/>
        </p:spPr>
        <p:txBody>
          <a:bodyPr wrap="square">
            <a:spAutoFit/>
          </a:bodyPr>
          <a:lstStyle>
            <a:defPPr>
              <a:defRPr lang="zh-CN"/>
            </a:defPPr>
            <a:lvl1pPr marL="285750" indent="-285750">
              <a:lnSpc>
                <a:spcPct val="130000"/>
              </a:lnSpc>
              <a:spcBef>
                <a:spcPts val="600"/>
              </a:spcBef>
              <a:spcAft>
                <a:spcPts val="600"/>
              </a:spcAft>
              <a:buFont typeface="Arial" pitchFamily="34" charset="0"/>
              <a:buChar char="•"/>
              <a:defRPr sz="1200">
                <a:latin typeface="微软雅黑" panose="020B0503020204020204" pitchFamily="34" charset="-122"/>
                <a:ea typeface="微软雅黑" panose="020B0503020204020204" pitchFamily="34" charset="-122"/>
              </a:defRPr>
            </a:lvl1pPr>
          </a:lstStyle>
          <a:p>
            <a:pPr indent="0" algn="just">
              <a:spcBef>
                <a:spcPts val="0"/>
              </a:spcBef>
              <a:spcAft>
                <a:spcPts val="0"/>
              </a:spcAft>
              <a:buNone/>
            </a:pP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  </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实验结果表明，将股票情绪有关数据纳入特征量，有助于提升股票价格的预测准确度。</a:t>
            </a:r>
            <a:endPar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endParaRPr>
          </a:p>
          <a:p>
            <a:pPr indent="0" algn="just">
              <a:spcBef>
                <a:spcPts val="0"/>
              </a:spcBef>
              <a:spcAft>
                <a:spcPts val="0"/>
              </a:spcAft>
              <a:buNone/>
            </a:pP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  </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本文运用</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LSTM</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RNN, SVM</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模型分别从纯技术性指标及加入投资者情绪分析指数的指标上对君实生物的股价进行预测。通过</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NLP</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自然语言处理技术与机器学习模型对股票数据进行分析，并通过模型不断进行调整，探究了投资者情绪分析在股票预测上的可行性。</a:t>
            </a:r>
            <a:endPar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endParaRPr>
          </a:p>
          <a:p>
            <a:pPr indent="0" algn="just">
              <a:spcBef>
                <a:spcPts val="0"/>
              </a:spcBef>
              <a:spcAft>
                <a:spcPts val="0"/>
              </a:spcAft>
              <a:buNone/>
            </a:pP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  </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在三种模型上，</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LSTM</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模型预测结果的表现更优，其</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RMSE</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最终达到</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1.874923</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，表明</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LSTM</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在预测股票价格走势上具有很好的效果</a:t>
            </a:r>
            <a:r>
              <a:rPr lang="zh-CN" altLang="en-US" sz="1600" b="1" kern="100" dirty="0">
                <a:effectLst/>
                <a:latin typeface="新宋体" panose="02010609030101010101" pitchFamily="49" charset="-122"/>
                <a:ea typeface="新宋体" panose="02010609030101010101" pitchFamily="49" charset="-122"/>
                <a:cs typeface="Times New Roman" panose="02020603050405020304" pitchFamily="18" charset="0"/>
              </a:rPr>
              <a:t>。</a:t>
            </a:r>
            <a:endPar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endParaRPr>
          </a:p>
        </p:txBody>
      </p:sp>
      <p:grpSp>
        <p:nvGrpSpPr>
          <p:cNvPr id="35" name="组合 34">
            <a:extLst>
              <a:ext uri="{FF2B5EF4-FFF2-40B4-BE49-F238E27FC236}">
                <a16:creationId xmlns:a16="http://schemas.microsoft.com/office/drawing/2014/main" id="{0D224E90-47D8-4429-94BB-BBFB712EE7BC}"/>
              </a:ext>
            </a:extLst>
          </p:cNvPr>
          <p:cNvGrpSpPr/>
          <p:nvPr/>
        </p:nvGrpSpPr>
        <p:grpSpPr>
          <a:xfrm>
            <a:off x="7164915" y="2049583"/>
            <a:ext cx="2274911" cy="276999"/>
            <a:chOff x="7029450" y="1897186"/>
            <a:chExt cx="2274911" cy="276999"/>
          </a:xfrm>
        </p:grpSpPr>
        <p:sp>
          <p:nvSpPr>
            <p:cNvPr id="14" name="文本框 13">
              <a:extLst>
                <a:ext uri="{FF2B5EF4-FFF2-40B4-BE49-F238E27FC236}">
                  <a16:creationId xmlns:a16="http://schemas.microsoft.com/office/drawing/2014/main" id="{295BB0CD-F10A-4B36-872F-34BD06B7BC43}"/>
                </a:ext>
              </a:extLst>
            </p:cNvPr>
            <p:cNvSpPr txBox="1"/>
            <p:nvPr/>
          </p:nvSpPr>
          <p:spPr>
            <a:xfrm>
              <a:off x="7076790" y="1897186"/>
              <a:ext cx="2180230" cy="276999"/>
            </a:xfrm>
            <a:prstGeom prst="rect">
              <a:avLst/>
            </a:prstGeom>
            <a:noFill/>
          </p:spPr>
          <p:txBody>
            <a:bodyPr wrap="square">
              <a:spAutoFit/>
            </a:bodyPr>
            <a:lstStyle/>
            <a:p>
              <a:pPr algn="ctr"/>
              <a:r>
                <a:rPr lang="zh-CN" altLang="en-US" sz="1200" b="1" i="0" u="none" strike="noStrike" baseline="0" dirty="0">
                  <a:solidFill>
                    <a:srgbClr val="7B102B"/>
                  </a:solidFill>
                  <a:latin typeface="KTJ+ZDJGuN-10"/>
                </a:rPr>
                <a:t>评论文本情感分析</a:t>
              </a:r>
              <a:endParaRPr lang="zh-CN" altLang="en-US" sz="1200" b="1" dirty="0">
                <a:solidFill>
                  <a:srgbClr val="7B102B"/>
                </a:solidFill>
              </a:endParaRPr>
            </a:p>
          </p:txBody>
        </p:sp>
        <p:sp>
          <p:nvSpPr>
            <p:cNvPr id="33" name="矩形: 圆角 32">
              <a:extLst>
                <a:ext uri="{FF2B5EF4-FFF2-40B4-BE49-F238E27FC236}">
                  <a16:creationId xmlns:a16="http://schemas.microsoft.com/office/drawing/2014/main" id="{34510F1D-8EE7-4FD1-BE5A-417A02D3569B}"/>
                </a:ext>
              </a:extLst>
            </p:cNvPr>
            <p:cNvSpPr/>
            <p:nvPr/>
          </p:nvSpPr>
          <p:spPr>
            <a:xfrm>
              <a:off x="7029450" y="1897186"/>
              <a:ext cx="2274911"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B0DC06BD-E97E-4AF4-86CD-A749E3487D41}"/>
              </a:ext>
            </a:extLst>
          </p:cNvPr>
          <p:cNvGrpSpPr/>
          <p:nvPr/>
        </p:nvGrpSpPr>
        <p:grpSpPr>
          <a:xfrm>
            <a:off x="7635960" y="2537287"/>
            <a:ext cx="1332820" cy="276999"/>
            <a:chOff x="7631656" y="2375961"/>
            <a:chExt cx="1332820" cy="276999"/>
          </a:xfrm>
        </p:grpSpPr>
        <p:sp>
          <p:nvSpPr>
            <p:cNvPr id="20" name="文本框 19">
              <a:extLst>
                <a:ext uri="{FF2B5EF4-FFF2-40B4-BE49-F238E27FC236}">
                  <a16:creationId xmlns:a16="http://schemas.microsoft.com/office/drawing/2014/main" id="{70A279C6-595A-4C96-8425-2897B070F152}"/>
                </a:ext>
              </a:extLst>
            </p:cNvPr>
            <p:cNvSpPr txBox="1"/>
            <p:nvPr/>
          </p:nvSpPr>
          <p:spPr>
            <a:xfrm>
              <a:off x="7755568" y="2375961"/>
              <a:ext cx="1084996" cy="276999"/>
            </a:xfrm>
            <a:prstGeom prst="rect">
              <a:avLst/>
            </a:prstGeom>
            <a:noFill/>
          </p:spPr>
          <p:txBody>
            <a:bodyPr wrap="square">
              <a:spAutoFit/>
            </a:bodyPr>
            <a:lstStyle>
              <a:defPPr>
                <a:defRPr lang="zh-CN"/>
              </a:defPPr>
              <a:lvl1pPr algn="ctr">
                <a:defRPr sz="1200" b="0" i="0" u="none" strike="noStrike" baseline="0">
                  <a:latin typeface="KTJ+ZDJGuN-10"/>
                </a:defRPr>
              </a:lvl1pPr>
            </a:lstStyle>
            <a:p>
              <a:r>
                <a:rPr lang="zh-CN" altLang="en-US" dirty="0"/>
                <a:t>数据获取</a:t>
              </a:r>
            </a:p>
          </p:txBody>
        </p:sp>
        <p:sp>
          <p:nvSpPr>
            <p:cNvPr id="38" name="矩形: 圆角 37">
              <a:extLst>
                <a:ext uri="{FF2B5EF4-FFF2-40B4-BE49-F238E27FC236}">
                  <a16:creationId xmlns:a16="http://schemas.microsoft.com/office/drawing/2014/main" id="{6FD49FAE-F788-4A91-8C26-93499E80C3E8}"/>
                </a:ext>
              </a:extLst>
            </p:cNvPr>
            <p:cNvSpPr/>
            <p:nvPr/>
          </p:nvSpPr>
          <p:spPr>
            <a:xfrm>
              <a:off x="7631656" y="2375961"/>
              <a:ext cx="1332820"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4A0CE125-F325-486D-A87E-E1F48ABBD888}"/>
              </a:ext>
            </a:extLst>
          </p:cNvPr>
          <p:cNvGrpSpPr/>
          <p:nvPr/>
        </p:nvGrpSpPr>
        <p:grpSpPr>
          <a:xfrm>
            <a:off x="7635960" y="3024991"/>
            <a:ext cx="1332821" cy="276999"/>
            <a:chOff x="7659690" y="2890943"/>
            <a:chExt cx="1332821" cy="276999"/>
          </a:xfrm>
        </p:grpSpPr>
        <p:sp>
          <p:nvSpPr>
            <p:cNvPr id="22" name="文本框 21">
              <a:extLst>
                <a:ext uri="{FF2B5EF4-FFF2-40B4-BE49-F238E27FC236}">
                  <a16:creationId xmlns:a16="http://schemas.microsoft.com/office/drawing/2014/main" id="{B25CC4ED-D506-4A9C-B295-A110E73E8A0F}"/>
                </a:ext>
              </a:extLst>
            </p:cNvPr>
            <p:cNvSpPr txBox="1"/>
            <p:nvPr/>
          </p:nvSpPr>
          <p:spPr>
            <a:xfrm>
              <a:off x="7832222" y="2890943"/>
              <a:ext cx="987756" cy="276999"/>
            </a:xfrm>
            <a:prstGeom prst="rect">
              <a:avLst/>
            </a:prstGeom>
            <a:noFill/>
          </p:spPr>
          <p:txBody>
            <a:bodyPr wrap="square">
              <a:spAutoFit/>
            </a:bodyPr>
            <a:lstStyle>
              <a:defPPr>
                <a:defRPr lang="zh-CN"/>
              </a:defPPr>
              <a:lvl1pPr algn="ctr">
                <a:defRPr sz="1200" b="0" i="0" u="none" strike="noStrike" baseline="0">
                  <a:latin typeface="KTJ+ZDJGuN-10"/>
                </a:defRPr>
              </a:lvl1pPr>
            </a:lstStyle>
            <a:p>
              <a:r>
                <a:rPr lang="en-US" altLang="zh-CN" dirty="0"/>
                <a:t>SnowNLP</a:t>
              </a:r>
              <a:endParaRPr lang="zh-CN" altLang="en-US" dirty="0"/>
            </a:p>
          </p:txBody>
        </p:sp>
        <p:sp>
          <p:nvSpPr>
            <p:cNvPr id="40" name="矩形: 圆角 39">
              <a:extLst>
                <a:ext uri="{FF2B5EF4-FFF2-40B4-BE49-F238E27FC236}">
                  <a16:creationId xmlns:a16="http://schemas.microsoft.com/office/drawing/2014/main" id="{5EA69B96-5539-4445-B7DB-29184F152F03}"/>
                </a:ext>
              </a:extLst>
            </p:cNvPr>
            <p:cNvSpPr/>
            <p:nvPr/>
          </p:nvSpPr>
          <p:spPr>
            <a:xfrm>
              <a:off x="7659690" y="2890943"/>
              <a:ext cx="1332821"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D409C1D2-C0C8-452A-AB7F-3582B6B23A6D}"/>
              </a:ext>
            </a:extLst>
          </p:cNvPr>
          <p:cNvGrpSpPr/>
          <p:nvPr/>
        </p:nvGrpSpPr>
        <p:grpSpPr>
          <a:xfrm>
            <a:off x="7635959" y="3512695"/>
            <a:ext cx="1332822" cy="276999"/>
            <a:chOff x="7672544" y="3401461"/>
            <a:chExt cx="1332822" cy="276999"/>
          </a:xfrm>
        </p:grpSpPr>
        <p:sp>
          <p:nvSpPr>
            <p:cNvPr id="24" name="文本框 23">
              <a:extLst>
                <a:ext uri="{FF2B5EF4-FFF2-40B4-BE49-F238E27FC236}">
                  <a16:creationId xmlns:a16="http://schemas.microsoft.com/office/drawing/2014/main" id="{F1AD07F2-AE1C-453B-A697-1245A9229851}"/>
                </a:ext>
              </a:extLst>
            </p:cNvPr>
            <p:cNvSpPr txBox="1"/>
            <p:nvPr/>
          </p:nvSpPr>
          <p:spPr>
            <a:xfrm>
              <a:off x="7782071" y="3401461"/>
              <a:ext cx="1113769" cy="276999"/>
            </a:xfrm>
            <a:prstGeom prst="rect">
              <a:avLst/>
            </a:prstGeom>
            <a:noFill/>
          </p:spPr>
          <p:txBody>
            <a:bodyPr wrap="square">
              <a:spAutoFit/>
            </a:bodyPr>
            <a:lstStyle>
              <a:defPPr>
                <a:defRPr lang="zh-CN"/>
              </a:defPPr>
              <a:lvl1pPr algn="ctr">
                <a:defRPr sz="1200" b="0" i="0" u="none" strike="noStrike" baseline="0">
                  <a:latin typeface="KTJ+ZDJGuN-10"/>
                </a:defRPr>
              </a:lvl1pPr>
            </a:lstStyle>
            <a:p>
              <a:r>
                <a:rPr lang="zh-CN" altLang="en-US" dirty="0"/>
                <a:t>情感分析</a:t>
              </a:r>
            </a:p>
          </p:txBody>
        </p:sp>
        <p:sp>
          <p:nvSpPr>
            <p:cNvPr id="41" name="矩形: 圆角 40">
              <a:extLst>
                <a:ext uri="{FF2B5EF4-FFF2-40B4-BE49-F238E27FC236}">
                  <a16:creationId xmlns:a16="http://schemas.microsoft.com/office/drawing/2014/main" id="{2136AEB0-8C24-4A21-A75F-FD9431C8C0D0}"/>
                </a:ext>
              </a:extLst>
            </p:cNvPr>
            <p:cNvSpPr/>
            <p:nvPr/>
          </p:nvSpPr>
          <p:spPr>
            <a:xfrm>
              <a:off x="7672544" y="3401461"/>
              <a:ext cx="1332822"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C4114078-F557-433C-A223-C24591F70F06}"/>
              </a:ext>
            </a:extLst>
          </p:cNvPr>
          <p:cNvGrpSpPr/>
          <p:nvPr/>
        </p:nvGrpSpPr>
        <p:grpSpPr>
          <a:xfrm>
            <a:off x="7635959" y="4000399"/>
            <a:ext cx="1332823" cy="276999"/>
            <a:chOff x="7617780" y="3841788"/>
            <a:chExt cx="1332823" cy="276999"/>
          </a:xfrm>
        </p:grpSpPr>
        <p:sp>
          <p:nvSpPr>
            <p:cNvPr id="26" name="文本框 25">
              <a:extLst>
                <a:ext uri="{FF2B5EF4-FFF2-40B4-BE49-F238E27FC236}">
                  <a16:creationId xmlns:a16="http://schemas.microsoft.com/office/drawing/2014/main" id="{18A27102-1124-42AB-9760-02F4E376C1BF}"/>
                </a:ext>
              </a:extLst>
            </p:cNvPr>
            <p:cNvSpPr txBox="1"/>
            <p:nvPr/>
          </p:nvSpPr>
          <p:spPr>
            <a:xfrm>
              <a:off x="7617780" y="3841788"/>
              <a:ext cx="1332823" cy="276999"/>
            </a:xfrm>
            <a:prstGeom prst="rect">
              <a:avLst/>
            </a:prstGeom>
            <a:noFill/>
          </p:spPr>
          <p:txBody>
            <a:bodyPr wrap="square">
              <a:spAutoFit/>
            </a:bodyPr>
            <a:lstStyle>
              <a:defPPr>
                <a:defRPr lang="zh-CN"/>
              </a:defPPr>
              <a:lvl1pPr algn="ctr">
                <a:defRPr sz="1200" b="0" i="0" u="none" strike="noStrike" baseline="0">
                  <a:latin typeface="KTJ+ZDJGuN-10"/>
                </a:defRPr>
              </a:lvl1pPr>
            </a:lstStyle>
            <a:p>
              <a:pPr algn="ctr"/>
              <a:r>
                <a:rPr lang="zh-CN" altLang="en-US" sz="1200" b="1" i="0" u="none" strike="noStrike" baseline="0" dirty="0">
                  <a:solidFill>
                    <a:srgbClr val="7B102B"/>
                  </a:solidFill>
                  <a:latin typeface="KTJ+ZDJGuN-10"/>
                </a:rPr>
                <a:t>股价预测</a:t>
              </a:r>
              <a:endParaRPr lang="zh-CN" altLang="en-US" sz="1200" b="1" dirty="0">
                <a:solidFill>
                  <a:srgbClr val="7B102B"/>
                </a:solidFill>
              </a:endParaRPr>
            </a:p>
          </p:txBody>
        </p:sp>
        <p:sp>
          <p:nvSpPr>
            <p:cNvPr id="42" name="矩形: 圆角 41">
              <a:extLst>
                <a:ext uri="{FF2B5EF4-FFF2-40B4-BE49-F238E27FC236}">
                  <a16:creationId xmlns:a16="http://schemas.microsoft.com/office/drawing/2014/main" id="{B116E740-1816-43DD-BC7D-2E539B34E7F3}"/>
                </a:ext>
              </a:extLst>
            </p:cNvPr>
            <p:cNvSpPr/>
            <p:nvPr/>
          </p:nvSpPr>
          <p:spPr>
            <a:xfrm>
              <a:off x="7617780" y="3841788"/>
              <a:ext cx="1332823"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00DBF38B-B418-41B5-9062-3EBF99398E05}"/>
              </a:ext>
            </a:extLst>
          </p:cNvPr>
          <p:cNvGrpSpPr/>
          <p:nvPr/>
        </p:nvGrpSpPr>
        <p:grpSpPr>
          <a:xfrm>
            <a:off x="7553759" y="5009700"/>
            <a:ext cx="1214948" cy="288700"/>
            <a:chOff x="8333011" y="4829208"/>
            <a:chExt cx="1719279" cy="280417"/>
          </a:xfrm>
        </p:grpSpPr>
        <p:sp>
          <p:nvSpPr>
            <p:cNvPr id="32" name="文本框 31">
              <a:extLst>
                <a:ext uri="{FF2B5EF4-FFF2-40B4-BE49-F238E27FC236}">
                  <a16:creationId xmlns:a16="http://schemas.microsoft.com/office/drawing/2014/main" id="{B091D871-26A5-4EF1-A7C8-E563CFA99109}"/>
                </a:ext>
              </a:extLst>
            </p:cNvPr>
            <p:cNvSpPr txBox="1"/>
            <p:nvPr/>
          </p:nvSpPr>
          <p:spPr>
            <a:xfrm>
              <a:off x="8333011" y="4829208"/>
              <a:ext cx="1525137" cy="269052"/>
            </a:xfrm>
            <a:prstGeom prst="rect">
              <a:avLst/>
            </a:prstGeom>
            <a:noFill/>
          </p:spPr>
          <p:txBody>
            <a:bodyPr wrap="square">
              <a:spAutoFit/>
            </a:bodyPr>
            <a:lstStyle>
              <a:defPPr>
                <a:defRPr lang="zh-CN"/>
              </a:defPPr>
              <a:lvl1pPr algn="ctr">
                <a:defRPr sz="1200" b="0" i="0" u="none" strike="noStrike" baseline="0">
                  <a:latin typeface="KTJ+ZDJGuN-10"/>
                </a:defRPr>
              </a:lvl1pPr>
            </a:lstStyle>
            <a:p>
              <a:r>
                <a:rPr lang="en-US" altLang="zh-CN" dirty="0"/>
                <a:t>          RNN</a:t>
              </a:r>
              <a:endParaRPr lang="zh-CN" altLang="en-US" dirty="0"/>
            </a:p>
          </p:txBody>
        </p:sp>
        <p:sp>
          <p:nvSpPr>
            <p:cNvPr id="50" name="矩形: 圆角 49">
              <a:extLst>
                <a:ext uri="{FF2B5EF4-FFF2-40B4-BE49-F238E27FC236}">
                  <a16:creationId xmlns:a16="http://schemas.microsoft.com/office/drawing/2014/main" id="{11C39FA9-66EA-45A8-8328-B5EBF28D3F5B}"/>
                </a:ext>
              </a:extLst>
            </p:cNvPr>
            <p:cNvSpPr/>
            <p:nvPr/>
          </p:nvSpPr>
          <p:spPr>
            <a:xfrm>
              <a:off x="8601017" y="4832626"/>
              <a:ext cx="1451273"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9A3FA76D-7173-4A26-BC62-A037FE954736}"/>
              </a:ext>
            </a:extLst>
          </p:cNvPr>
          <p:cNvGrpSpPr/>
          <p:nvPr/>
        </p:nvGrpSpPr>
        <p:grpSpPr>
          <a:xfrm>
            <a:off x="6577513" y="4995683"/>
            <a:ext cx="1036213" cy="276999"/>
            <a:chOff x="6618114" y="5310664"/>
            <a:chExt cx="1525137" cy="285666"/>
          </a:xfrm>
        </p:grpSpPr>
        <p:sp>
          <p:nvSpPr>
            <p:cNvPr id="34" name="文本框 33">
              <a:extLst>
                <a:ext uri="{FF2B5EF4-FFF2-40B4-BE49-F238E27FC236}">
                  <a16:creationId xmlns:a16="http://schemas.microsoft.com/office/drawing/2014/main" id="{8E93C2EB-A3C3-4828-ABBB-639A8537C344}"/>
                </a:ext>
              </a:extLst>
            </p:cNvPr>
            <p:cNvSpPr txBox="1"/>
            <p:nvPr/>
          </p:nvSpPr>
          <p:spPr>
            <a:xfrm>
              <a:off x="6729422" y="5310664"/>
              <a:ext cx="1302520" cy="285666"/>
            </a:xfrm>
            <a:prstGeom prst="rect">
              <a:avLst/>
            </a:prstGeom>
            <a:noFill/>
          </p:spPr>
          <p:txBody>
            <a:bodyPr wrap="square">
              <a:spAutoFit/>
            </a:bodyPr>
            <a:lstStyle>
              <a:defPPr>
                <a:defRPr lang="zh-CN"/>
              </a:defPPr>
              <a:lvl1pPr algn="ctr">
                <a:defRPr sz="1200" b="0" i="0" u="none" strike="noStrike" baseline="0">
                  <a:latin typeface="KTJ+ZDJGuN-10"/>
                </a:defRPr>
              </a:lvl1pPr>
            </a:lstStyle>
            <a:p>
              <a:r>
                <a:rPr lang="en-US" altLang="zh-CN" dirty="0"/>
                <a:t>LSTM</a:t>
              </a:r>
              <a:endParaRPr lang="zh-CN" altLang="en-US" dirty="0"/>
            </a:p>
          </p:txBody>
        </p:sp>
        <p:sp>
          <p:nvSpPr>
            <p:cNvPr id="51" name="矩形: 圆角 50">
              <a:extLst>
                <a:ext uri="{FF2B5EF4-FFF2-40B4-BE49-F238E27FC236}">
                  <a16:creationId xmlns:a16="http://schemas.microsoft.com/office/drawing/2014/main" id="{997907D5-0E0D-4364-966E-F103BD463C7C}"/>
                </a:ext>
              </a:extLst>
            </p:cNvPr>
            <p:cNvSpPr/>
            <p:nvPr/>
          </p:nvSpPr>
          <p:spPr>
            <a:xfrm>
              <a:off x="6618114" y="5310664"/>
              <a:ext cx="1525137" cy="276999"/>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33E05BB9-A3BA-4400-8A8B-C19C56BE6325}"/>
              </a:ext>
            </a:extLst>
          </p:cNvPr>
          <p:cNvGrpSpPr/>
          <p:nvPr/>
        </p:nvGrpSpPr>
        <p:grpSpPr>
          <a:xfrm>
            <a:off x="8900202" y="4962827"/>
            <a:ext cx="1102503" cy="306512"/>
            <a:chOff x="8567578" y="5269029"/>
            <a:chExt cx="1569723" cy="328216"/>
          </a:xfrm>
        </p:grpSpPr>
        <p:sp>
          <p:nvSpPr>
            <p:cNvPr id="36" name="文本框 35">
              <a:extLst>
                <a:ext uri="{FF2B5EF4-FFF2-40B4-BE49-F238E27FC236}">
                  <a16:creationId xmlns:a16="http://schemas.microsoft.com/office/drawing/2014/main" id="{0061BE44-09B5-493C-8550-7F0173B20738}"/>
                </a:ext>
              </a:extLst>
            </p:cNvPr>
            <p:cNvSpPr txBox="1"/>
            <p:nvPr/>
          </p:nvSpPr>
          <p:spPr>
            <a:xfrm>
              <a:off x="8567578" y="5269029"/>
              <a:ext cx="1569723" cy="327487"/>
            </a:xfrm>
            <a:prstGeom prst="rect">
              <a:avLst/>
            </a:prstGeom>
            <a:noFill/>
          </p:spPr>
          <p:txBody>
            <a:bodyPr wrap="square" anchor="ctr">
              <a:spAutoFit/>
            </a:bodyPr>
            <a:lstStyle>
              <a:defPPr>
                <a:defRPr lang="zh-CN"/>
              </a:defPPr>
              <a:lvl1pPr algn="just">
                <a:lnSpc>
                  <a:spcPct val="130000"/>
                </a:lnSpc>
                <a:defRPr sz="1200" b="0" i="0" u="none" strike="noStrike" baseline="0">
                  <a:latin typeface="KTJ+ZDJGuN-10"/>
                </a:defRPr>
              </a:lvl1pPr>
            </a:lstStyle>
            <a:p>
              <a:pPr algn="ctr"/>
              <a:r>
                <a:rPr lang="en-US" altLang="zh-CN" dirty="0"/>
                <a:t>SVM</a:t>
              </a:r>
              <a:endParaRPr lang="zh-CN" altLang="en-US" dirty="0"/>
            </a:p>
          </p:txBody>
        </p:sp>
        <p:sp>
          <p:nvSpPr>
            <p:cNvPr id="52" name="矩形: 圆角 51">
              <a:extLst>
                <a:ext uri="{FF2B5EF4-FFF2-40B4-BE49-F238E27FC236}">
                  <a16:creationId xmlns:a16="http://schemas.microsoft.com/office/drawing/2014/main" id="{18899BDF-209A-40F1-9F0F-20B827ED643C}"/>
                </a:ext>
              </a:extLst>
            </p:cNvPr>
            <p:cNvSpPr/>
            <p:nvPr/>
          </p:nvSpPr>
          <p:spPr>
            <a:xfrm>
              <a:off x="8589871" y="5299593"/>
              <a:ext cx="1525137" cy="297652"/>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6" name="组合 55">
            <a:extLst>
              <a:ext uri="{FF2B5EF4-FFF2-40B4-BE49-F238E27FC236}">
                <a16:creationId xmlns:a16="http://schemas.microsoft.com/office/drawing/2014/main" id="{1DD73541-F2DE-42B1-8186-8B2907E45546}"/>
              </a:ext>
            </a:extLst>
          </p:cNvPr>
          <p:cNvGrpSpPr/>
          <p:nvPr/>
        </p:nvGrpSpPr>
        <p:grpSpPr>
          <a:xfrm>
            <a:off x="9655480" y="4041704"/>
            <a:ext cx="1525137" cy="276999"/>
            <a:chOff x="9520015" y="3889307"/>
            <a:chExt cx="1525137" cy="276999"/>
          </a:xfrm>
        </p:grpSpPr>
        <p:sp>
          <p:nvSpPr>
            <p:cNvPr id="59" name="文本框 58">
              <a:extLst>
                <a:ext uri="{FF2B5EF4-FFF2-40B4-BE49-F238E27FC236}">
                  <a16:creationId xmlns:a16="http://schemas.microsoft.com/office/drawing/2014/main" id="{B1981B13-993B-49CD-899B-888241B0306C}"/>
                </a:ext>
              </a:extLst>
            </p:cNvPr>
            <p:cNvSpPr txBox="1"/>
            <p:nvPr/>
          </p:nvSpPr>
          <p:spPr>
            <a:xfrm>
              <a:off x="9520015" y="3889307"/>
              <a:ext cx="1525137" cy="276999"/>
            </a:xfrm>
            <a:prstGeom prst="rect">
              <a:avLst/>
            </a:prstGeom>
            <a:noFill/>
          </p:spPr>
          <p:txBody>
            <a:bodyPr wrap="square">
              <a:spAutoFit/>
            </a:bodyPr>
            <a:lstStyle>
              <a:defPPr>
                <a:defRPr lang="zh-CN"/>
              </a:defPPr>
              <a:lvl1pPr algn="ctr">
                <a:defRPr sz="1200" b="0" i="0" u="none" strike="noStrike" baseline="0">
                  <a:latin typeface="KTJ+ZDJGuN-10"/>
                </a:defRPr>
              </a:lvl1pPr>
            </a:lstStyle>
            <a:p>
              <a:r>
                <a:rPr lang="zh-CN" altLang="en-US" dirty="0"/>
                <a:t>特征工程</a:t>
              </a:r>
            </a:p>
          </p:txBody>
        </p:sp>
        <p:sp>
          <p:nvSpPr>
            <p:cNvPr id="60" name="矩形: 圆角 59">
              <a:extLst>
                <a:ext uri="{FF2B5EF4-FFF2-40B4-BE49-F238E27FC236}">
                  <a16:creationId xmlns:a16="http://schemas.microsoft.com/office/drawing/2014/main" id="{A980B1CA-3285-45C5-A244-05103B121C2C}"/>
                </a:ext>
              </a:extLst>
            </p:cNvPr>
            <p:cNvSpPr/>
            <p:nvPr/>
          </p:nvSpPr>
          <p:spPr>
            <a:xfrm>
              <a:off x="9520015" y="3909959"/>
              <a:ext cx="1525137" cy="235694"/>
            </a:xfrm>
            <a:prstGeom prst="round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C1279DD1-D4D2-45FF-8147-6A9710D53865}"/>
              </a:ext>
            </a:extLst>
          </p:cNvPr>
          <p:cNvGrpSpPr/>
          <p:nvPr/>
        </p:nvGrpSpPr>
        <p:grpSpPr>
          <a:xfrm>
            <a:off x="9645220" y="2643640"/>
            <a:ext cx="2180492" cy="1032334"/>
            <a:chOff x="9734843" y="2467654"/>
            <a:chExt cx="2180492" cy="1032334"/>
          </a:xfrm>
        </p:grpSpPr>
        <p:sp>
          <p:nvSpPr>
            <p:cNvPr id="18" name="文本框 17">
              <a:extLst>
                <a:ext uri="{FF2B5EF4-FFF2-40B4-BE49-F238E27FC236}">
                  <a16:creationId xmlns:a16="http://schemas.microsoft.com/office/drawing/2014/main" id="{8793B7BB-7C27-41B3-8F21-8F619ED9B423}"/>
                </a:ext>
              </a:extLst>
            </p:cNvPr>
            <p:cNvSpPr txBox="1"/>
            <p:nvPr/>
          </p:nvSpPr>
          <p:spPr>
            <a:xfrm>
              <a:off x="9818512" y="2587687"/>
              <a:ext cx="2013153" cy="792268"/>
            </a:xfrm>
            <a:prstGeom prst="rect">
              <a:avLst/>
            </a:prstGeom>
            <a:noFill/>
          </p:spPr>
          <p:txBody>
            <a:bodyPr wrap="square">
              <a:spAutoFit/>
            </a:bodyPr>
            <a:lstStyle>
              <a:defPPr>
                <a:defRPr lang="zh-CN"/>
              </a:defPPr>
              <a:lvl1pPr algn="ctr">
                <a:defRPr sz="1200" b="0" i="0" u="none" strike="noStrike" baseline="0">
                  <a:latin typeface="KTJ+ZDJGuN-10"/>
                </a:defRPr>
              </a:lvl1pPr>
            </a:lstStyle>
            <a:p>
              <a:pPr algn="just">
                <a:lnSpc>
                  <a:spcPct val="130000"/>
                </a:lnSpc>
              </a:pPr>
              <a:r>
                <a:rPr lang="zh-CN" altLang="en-US" dirty="0"/>
                <a:t>使用同行业股票的评论扩充</a:t>
              </a:r>
              <a:r>
                <a:rPr lang="en-US" altLang="zh-CN" dirty="0"/>
                <a:t>SnowNLP</a:t>
              </a:r>
              <a:r>
                <a:rPr lang="zh-CN" altLang="en-US" dirty="0"/>
                <a:t>语料库，重新训练情绪分析模型。</a:t>
              </a:r>
            </a:p>
          </p:txBody>
        </p:sp>
        <p:sp>
          <p:nvSpPr>
            <p:cNvPr id="61" name="矩形 60">
              <a:extLst>
                <a:ext uri="{FF2B5EF4-FFF2-40B4-BE49-F238E27FC236}">
                  <a16:creationId xmlns:a16="http://schemas.microsoft.com/office/drawing/2014/main" id="{89A3502B-A475-4245-ADA1-FF7B65CCD95F}"/>
                </a:ext>
              </a:extLst>
            </p:cNvPr>
            <p:cNvSpPr/>
            <p:nvPr/>
          </p:nvSpPr>
          <p:spPr>
            <a:xfrm>
              <a:off x="9734843" y="2467654"/>
              <a:ext cx="2180492" cy="1032334"/>
            </a:xfrm>
            <a:prstGeom prst="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4" name="矩形: 圆角 63">
            <a:extLst>
              <a:ext uri="{FF2B5EF4-FFF2-40B4-BE49-F238E27FC236}">
                <a16:creationId xmlns:a16="http://schemas.microsoft.com/office/drawing/2014/main" id="{852B4CA0-CE56-4BE3-8423-5A07E53BD41A}"/>
              </a:ext>
            </a:extLst>
          </p:cNvPr>
          <p:cNvSpPr/>
          <p:nvPr/>
        </p:nvSpPr>
        <p:spPr>
          <a:xfrm>
            <a:off x="347335" y="2485286"/>
            <a:ext cx="5869214" cy="3321494"/>
          </a:xfrm>
          <a:prstGeom prst="roundRect">
            <a:avLst>
              <a:gd name="adj" fmla="val 0"/>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62CE42D6-4C95-4AD6-9CFA-DF0806F31DBD}"/>
              </a:ext>
            </a:extLst>
          </p:cNvPr>
          <p:cNvCxnSpPr>
            <a:stCxn id="33" idx="2"/>
            <a:endCxn id="38" idx="0"/>
          </p:cNvCxnSpPr>
          <p:nvPr/>
        </p:nvCxnSpPr>
        <p:spPr>
          <a:xfrm flipH="1">
            <a:off x="8302370" y="2326582"/>
            <a:ext cx="1" cy="210705"/>
          </a:xfrm>
          <a:prstGeom prst="straightConnector1">
            <a:avLst/>
          </a:prstGeom>
          <a:ln>
            <a:solidFill>
              <a:srgbClr val="A8AAB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4ADE500-3CCB-4E06-A7BE-7684F71E1FC8}"/>
              </a:ext>
            </a:extLst>
          </p:cNvPr>
          <p:cNvCxnSpPr>
            <a:stCxn id="38" idx="2"/>
            <a:endCxn id="22" idx="0"/>
          </p:cNvCxnSpPr>
          <p:nvPr/>
        </p:nvCxnSpPr>
        <p:spPr>
          <a:xfrm>
            <a:off x="8302370" y="2814286"/>
            <a:ext cx="0" cy="210705"/>
          </a:xfrm>
          <a:prstGeom prst="straightConnector1">
            <a:avLst/>
          </a:prstGeom>
          <a:ln>
            <a:solidFill>
              <a:srgbClr val="A8AAB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D9851BCC-CF02-4A36-809C-09D171615414}"/>
              </a:ext>
            </a:extLst>
          </p:cNvPr>
          <p:cNvCxnSpPr>
            <a:stCxn id="40" idx="2"/>
            <a:endCxn id="24" idx="0"/>
          </p:cNvCxnSpPr>
          <p:nvPr/>
        </p:nvCxnSpPr>
        <p:spPr>
          <a:xfrm>
            <a:off x="8302371" y="3301990"/>
            <a:ext cx="0" cy="210705"/>
          </a:xfrm>
          <a:prstGeom prst="straightConnector1">
            <a:avLst/>
          </a:prstGeom>
          <a:ln>
            <a:solidFill>
              <a:srgbClr val="A8AABC"/>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3E0E13A-9F35-45D4-8D0C-73AD06BAADD9}"/>
              </a:ext>
            </a:extLst>
          </p:cNvPr>
          <p:cNvCxnSpPr>
            <a:stCxn id="41" idx="2"/>
            <a:endCxn id="42" idx="0"/>
          </p:cNvCxnSpPr>
          <p:nvPr/>
        </p:nvCxnSpPr>
        <p:spPr>
          <a:xfrm>
            <a:off x="8302370" y="3789694"/>
            <a:ext cx="1" cy="210705"/>
          </a:xfrm>
          <a:prstGeom prst="straightConnector1">
            <a:avLst/>
          </a:prstGeom>
          <a:ln>
            <a:solidFill>
              <a:srgbClr val="A8AAB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39C25057-1775-4111-9395-4E916152E68C}"/>
              </a:ext>
            </a:extLst>
          </p:cNvPr>
          <p:cNvCxnSpPr>
            <a:cxnSpLocks/>
          </p:cNvCxnSpPr>
          <p:nvPr/>
        </p:nvCxnSpPr>
        <p:spPr>
          <a:xfrm rot="5400000" flipH="1" flipV="1">
            <a:off x="8271464" y="4003239"/>
            <a:ext cx="12700" cy="1972188"/>
          </a:xfrm>
          <a:prstGeom prst="bentConnector3">
            <a:avLst>
              <a:gd name="adj1" fmla="val 1800000"/>
            </a:avLst>
          </a:prstGeom>
          <a:ln>
            <a:solidFill>
              <a:srgbClr val="A8AA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18DDE1A3-57D6-466A-9869-9B5E443E9713}"/>
              </a:ext>
            </a:extLst>
          </p:cNvPr>
          <p:cNvCxnSpPr>
            <a:cxnSpLocks/>
          </p:cNvCxnSpPr>
          <p:nvPr/>
        </p:nvCxnSpPr>
        <p:spPr>
          <a:xfrm flipV="1">
            <a:off x="8302369" y="4277398"/>
            <a:ext cx="0" cy="469360"/>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200593EB-7929-44A8-AC24-2BCE19E40611}"/>
              </a:ext>
            </a:extLst>
          </p:cNvPr>
          <p:cNvCxnSpPr>
            <a:stCxn id="41" idx="2"/>
            <a:endCxn id="60" idx="0"/>
          </p:cNvCxnSpPr>
          <p:nvPr/>
        </p:nvCxnSpPr>
        <p:spPr>
          <a:xfrm rot="16200000" flipH="1">
            <a:off x="9223878" y="2868185"/>
            <a:ext cx="272662" cy="2115679"/>
          </a:xfrm>
          <a:prstGeom prst="bentConnector3">
            <a:avLst>
              <a:gd name="adj1" fmla="val 31368"/>
            </a:avLst>
          </a:prstGeom>
          <a:ln>
            <a:solidFill>
              <a:srgbClr val="A8AABC"/>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99B705F-E384-4237-AB3D-82297A9842DD}"/>
              </a:ext>
            </a:extLst>
          </p:cNvPr>
          <p:cNvCxnSpPr>
            <a:stCxn id="42" idx="1"/>
          </p:cNvCxnSpPr>
          <p:nvPr/>
        </p:nvCxnSpPr>
        <p:spPr>
          <a:xfrm flipH="1">
            <a:off x="6231465" y="4138899"/>
            <a:ext cx="1404494" cy="0"/>
          </a:xfrm>
          <a:prstGeom prst="straightConnector1">
            <a:avLst/>
          </a:prstGeom>
          <a:ln>
            <a:solidFill>
              <a:srgbClr val="A8AABC"/>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71B1B6CC-128A-4E6F-B4E3-5DB1F90D3C91}"/>
              </a:ext>
            </a:extLst>
          </p:cNvPr>
          <p:cNvCxnSpPr>
            <a:cxnSpLocks/>
          </p:cNvCxnSpPr>
          <p:nvPr/>
        </p:nvCxnSpPr>
        <p:spPr>
          <a:xfrm flipH="1">
            <a:off x="203200" y="6335627"/>
            <a:ext cx="11712136" cy="1673"/>
          </a:xfrm>
          <a:prstGeom prst="line">
            <a:avLst/>
          </a:prstGeom>
          <a:solidFill>
            <a:srgbClr val="747687"/>
          </a:solidFill>
          <a:ln>
            <a:solidFill>
              <a:srgbClr val="A8AABC"/>
            </a:solidFill>
            <a:prstDash val="sysDot"/>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10D98CC6-417E-45B0-A844-5B26049ABE25}"/>
              </a:ext>
            </a:extLst>
          </p:cNvPr>
          <p:cNvSpPr>
            <a:spLocks noGrp="1"/>
          </p:cNvSpPr>
          <p:nvPr>
            <p:ph type="title"/>
          </p:nvPr>
        </p:nvSpPr>
        <p:spPr>
          <a:xfrm>
            <a:off x="196810" y="927832"/>
            <a:ext cx="11718525" cy="675885"/>
          </a:xfrm>
        </p:spPr>
        <p:txBody>
          <a:bodyPr/>
          <a:lstStyle/>
          <a:p>
            <a:r>
              <a:rPr lang="zh-CN" altLang="en-US" dirty="0"/>
              <a:t>总结与不足</a:t>
            </a:r>
          </a:p>
        </p:txBody>
      </p:sp>
      <p:cxnSp>
        <p:nvCxnSpPr>
          <p:cNvPr id="16" name="直接箭头连接符 15">
            <a:extLst>
              <a:ext uri="{FF2B5EF4-FFF2-40B4-BE49-F238E27FC236}">
                <a16:creationId xmlns:a16="http://schemas.microsoft.com/office/drawing/2014/main" id="{79E059A8-6F6E-1AC4-8B21-377CD31B85F3}"/>
              </a:ext>
            </a:extLst>
          </p:cNvPr>
          <p:cNvCxnSpPr>
            <a:cxnSpLocks/>
          </p:cNvCxnSpPr>
          <p:nvPr/>
        </p:nvCxnSpPr>
        <p:spPr>
          <a:xfrm>
            <a:off x="8302369" y="4746758"/>
            <a:ext cx="0" cy="2629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32941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7A43CA-4482-0BB7-46BF-61B4BE9F0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202" y="1590790"/>
            <a:ext cx="2734473" cy="2551016"/>
          </a:xfrm>
          <a:prstGeom prst="rect">
            <a:avLst/>
          </a:prstGeom>
        </p:spPr>
      </p:pic>
      <p:pic>
        <p:nvPicPr>
          <p:cNvPr id="16" name="图片 15">
            <a:extLst>
              <a:ext uri="{FF2B5EF4-FFF2-40B4-BE49-F238E27FC236}">
                <a16:creationId xmlns:a16="http://schemas.microsoft.com/office/drawing/2014/main" id="{D1930240-EC7A-620F-E97A-B2A588B9B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9" y="3453566"/>
            <a:ext cx="5986732" cy="3367829"/>
          </a:xfrm>
          <a:prstGeom prst="rect">
            <a:avLst/>
          </a:prstGeom>
        </p:spPr>
      </p:pic>
      <p:sp>
        <p:nvSpPr>
          <p:cNvPr id="7" name="标题 6">
            <a:extLst>
              <a:ext uri="{FF2B5EF4-FFF2-40B4-BE49-F238E27FC236}">
                <a16:creationId xmlns:a16="http://schemas.microsoft.com/office/drawing/2014/main" id="{8457B37D-5DB5-4C94-A32C-03BEF10B1938}"/>
              </a:ext>
            </a:extLst>
          </p:cNvPr>
          <p:cNvSpPr>
            <a:spLocks noGrp="1"/>
          </p:cNvSpPr>
          <p:nvPr>
            <p:ph type="title"/>
          </p:nvPr>
        </p:nvSpPr>
        <p:spPr/>
        <p:txBody>
          <a:bodyPr/>
          <a:lstStyle/>
          <a:p>
            <a:r>
              <a:rPr lang="zh-CN" altLang="en-US" dirty="0"/>
              <a:t>总结展望</a:t>
            </a:r>
          </a:p>
        </p:txBody>
      </p:sp>
      <p:sp>
        <p:nvSpPr>
          <p:cNvPr id="8" name="矩形 7">
            <a:extLst>
              <a:ext uri="{FF2B5EF4-FFF2-40B4-BE49-F238E27FC236}">
                <a16:creationId xmlns:a16="http://schemas.microsoft.com/office/drawing/2014/main" id="{E394500F-EBC4-4AFB-9968-004401967D20}"/>
              </a:ext>
            </a:extLst>
          </p:cNvPr>
          <p:cNvSpPr/>
          <p:nvPr/>
        </p:nvSpPr>
        <p:spPr>
          <a:xfrm>
            <a:off x="196810" y="1847981"/>
            <a:ext cx="5528094" cy="2062744"/>
          </a:xfrm>
          <a:prstGeom prst="rect">
            <a:avLst/>
          </a:prstGeom>
        </p:spPr>
        <p:txBody>
          <a:bodyPr wrap="square">
            <a:spAutoFit/>
          </a:bodyPr>
          <a:lstStyle/>
          <a:p>
            <a:pPr algn="just">
              <a:lnSpc>
                <a:spcPct val="130000"/>
              </a:lnSpc>
              <a:spcBef>
                <a:spcPts val="600"/>
              </a:spcBef>
              <a:spcAft>
                <a:spcPts val="600"/>
              </a:spcAft>
            </a:pP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市场在变，规律在变，历史可能会重演，但又不尽相同</a:t>
            </a:r>
            <a:r>
              <a:rPr lang="en-US"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并且</a:t>
            </a:r>
            <a:r>
              <a:rPr lang="zh-CN" altLang="en-US" sz="1600" b="1" kern="100" dirty="0">
                <a:effectLst/>
                <a:latin typeface="新宋体" panose="02010609030101010101" pitchFamily="49" charset="-122"/>
                <a:ea typeface="新宋体" panose="02010609030101010101" pitchFamily="49" charset="-122"/>
                <a:cs typeface="Times New Roman" panose="02020603050405020304" pitchFamily="18" charset="0"/>
              </a:rPr>
              <a:t>有学者研究</a:t>
            </a:r>
            <a:r>
              <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rPr>
              <a:t>，</a:t>
            </a:r>
            <a:r>
              <a:rPr lang="zh-CN" altLang="zh-CN" sz="1600" b="1" kern="100" dirty="0">
                <a:solidFill>
                  <a:srgbClr val="2A2B2E"/>
                </a:solidFill>
                <a:effectLst/>
                <a:latin typeface="新宋体" panose="02010609030101010101" pitchFamily="49" charset="-122"/>
                <a:ea typeface="新宋体" panose="02010609030101010101" pitchFamily="49" charset="-122"/>
                <a:cs typeface="Segoe UI" panose="020B0502040204020203" pitchFamily="34" charset="0"/>
              </a:rPr>
              <a:t>中国是一个具有贸易限制和国家对经济控制的</a:t>
            </a:r>
            <a:r>
              <a:rPr lang="zh-CN" altLang="zh-CN" sz="1600" b="1" kern="100" dirty="0">
                <a:solidFill>
                  <a:srgbClr val="2A2B2E"/>
                </a:solidFill>
                <a:effectLst/>
                <a:latin typeface="新宋体" panose="02010609030101010101" pitchFamily="49" charset="-122"/>
                <a:ea typeface="新宋体" panose="02010609030101010101" pitchFamily="49" charset="-122"/>
                <a:cs typeface="Times New Roman" panose="02020603050405020304" pitchFamily="18" charset="0"/>
              </a:rPr>
              <a:t> </a:t>
            </a:r>
            <a:r>
              <a:rPr lang="zh-CN" altLang="zh-CN" sz="1600" b="1" kern="100" dirty="0">
                <a:solidFill>
                  <a:srgbClr val="2A2B2E"/>
                </a:solidFill>
                <a:effectLst/>
                <a:latin typeface="新宋体" panose="02010609030101010101" pitchFamily="49" charset="-122"/>
                <a:ea typeface="新宋体" panose="02010609030101010101" pitchFamily="49" charset="-122"/>
                <a:cs typeface="Segoe UI" panose="020B0502040204020203" pitchFamily="34" charset="0"/>
              </a:rPr>
              <a:t>“特殊”市场。本文的研究与预测也是基于中国这一个“特殊”市场上所实施的策略上，</a:t>
            </a:r>
            <a:r>
              <a:rPr lang="zh-CN" altLang="en-US" sz="1600" b="1" kern="100" dirty="0">
                <a:solidFill>
                  <a:srgbClr val="2A2B2E"/>
                </a:solidFill>
                <a:effectLst/>
                <a:latin typeface="新宋体" panose="02010609030101010101" pitchFamily="49" charset="-122"/>
                <a:ea typeface="新宋体" panose="02010609030101010101" pitchFamily="49" charset="-122"/>
                <a:cs typeface="Segoe UI" panose="020B0502040204020203" pitchFamily="34" charset="0"/>
              </a:rPr>
              <a:t>预测结果自然</a:t>
            </a:r>
            <a:r>
              <a:rPr lang="zh-CN" altLang="en-US"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受到市场状态的影响。</a:t>
            </a:r>
            <a:endParaRPr lang="zh-CN" altLang="zh-CN" sz="1600" b="1" kern="100" dirty="0">
              <a:effectLst/>
              <a:latin typeface="新宋体" panose="02010609030101010101" pitchFamily="49" charset="-122"/>
              <a:ea typeface="新宋体" panose="02010609030101010101" pitchFamily="49" charset="-122"/>
              <a:cs typeface="Times New Roman" panose="02020603050405020304" pitchFamily="18" charset="0"/>
            </a:endParaRPr>
          </a:p>
          <a:p>
            <a:pPr lvl="0" algn="just">
              <a:lnSpc>
                <a:spcPct val="130000"/>
              </a:lnSpc>
              <a:spcBef>
                <a:spcPts val="600"/>
              </a:spcBef>
              <a:spcAft>
                <a:spcPts val="600"/>
              </a:spcAft>
            </a:pPr>
            <a:endParaRPr lang="zh-CN" altLang="en-US" sz="1200" b="0" dirty="0">
              <a:solidFill>
                <a:schemeClr val="tx1">
                  <a:lumMod val="50000"/>
                </a:schemeClr>
              </a:solidFill>
            </a:endParaRPr>
          </a:p>
        </p:txBody>
      </p:sp>
      <p:cxnSp>
        <p:nvCxnSpPr>
          <p:cNvPr id="12" name="直接连接符 11">
            <a:extLst>
              <a:ext uri="{FF2B5EF4-FFF2-40B4-BE49-F238E27FC236}">
                <a16:creationId xmlns:a16="http://schemas.microsoft.com/office/drawing/2014/main" id="{7B0664B7-EBC9-409E-BB16-7C3E2854B30E}"/>
              </a:ext>
            </a:extLst>
          </p:cNvPr>
          <p:cNvCxnSpPr>
            <a:cxnSpLocks/>
          </p:cNvCxnSpPr>
          <p:nvPr/>
        </p:nvCxnSpPr>
        <p:spPr>
          <a:xfrm>
            <a:off x="196810" y="3886206"/>
            <a:ext cx="11718525" cy="0"/>
          </a:xfrm>
          <a:prstGeom prst="line">
            <a:avLst/>
          </a:prstGeom>
          <a:ln>
            <a:solidFill>
              <a:srgbClr val="A8AABC"/>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A45A800A-F17A-4627-9174-2F769A743708}"/>
              </a:ext>
            </a:extLst>
          </p:cNvPr>
          <p:cNvGrpSpPr/>
          <p:nvPr/>
        </p:nvGrpSpPr>
        <p:grpSpPr>
          <a:xfrm>
            <a:off x="5753196" y="5636109"/>
            <a:ext cx="2566166" cy="916354"/>
            <a:chOff x="5095875" y="5563274"/>
            <a:chExt cx="2566166" cy="916354"/>
          </a:xfrm>
        </p:grpSpPr>
        <p:cxnSp>
          <p:nvCxnSpPr>
            <p:cNvPr id="48" name="直接连接符 47">
              <a:extLst>
                <a:ext uri="{FF2B5EF4-FFF2-40B4-BE49-F238E27FC236}">
                  <a16:creationId xmlns:a16="http://schemas.microsoft.com/office/drawing/2014/main" id="{E911CE09-0267-4A9D-9A7B-A5941501F237}"/>
                </a:ext>
              </a:extLst>
            </p:cNvPr>
            <p:cNvCxnSpPr/>
            <p:nvPr/>
          </p:nvCxnSpPr>
          <p:spPr>
            <a:xfrm flipH="1">
              <a:off x="7208329" y="5563274"/>
              <a:ext cx="453712" cy="916354"/>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7DEC350-D832-41EB-852E-6A0FF069BB15}"/>
                </a:ext>
              </a:extLst>
            </p:cNvPr>
            <p:cNvCxnSpPr>
              <a:cxnSpLocks/>
            </p:cNvCxnSpPr>
            <p:nvPr/>
          </p:nvCxnSpPr>
          <p:spPr>
            <a:xfrm>
              <a:off x="5095875" y="6479628"/>
              <a:ext cx="2115193" cy="0"/>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80514830-3702-47EC-9184-2F597D859FA9}"/>
              </a:ext>
            </a:extLst>
          </p:cNvPr>
          <p:cNvGrpSpPr/>
          <p:nvPr/>
        </p:nvGrpSpPr>
        <p:grpSpPr>
          <a:xfrm flipH="1" flipV="1">
            <a:off x="10218916" y="5713092"/>
            <a:ext cx="1281113" cy="627622"/>
            <a:chOff x="9098756" y="4056439"/>
            <a:chExt cx="1281113" cy="627622"/>
          </a:xfrm>
        </p:grpSpPr>
        <p:cxnSp>
          <p:nvCxnSpPr>
            <p:cNvPr id="63" name="直接连接符 62">
              <a:extLst>
                <a:ext uri="{FF2B5EF4-FFF2-40B4-BE49-F238E27FC236}">
                  <a16:creationId xmlns:a16="http://schemas.microsoft.com/office/drawing/2014/main" id="{FF425E78-958D-4983-B42E-8CE48E96EE1B}"/>
                </a:ext>
              </a:extLst>
            </p:cNvPr>
            <p:cNvCxnSpPr>
              <a:cxnSpLocks/>
            </p:cNvCxnSpPr>
            <p:nvPr/>
          </p:nvCxnSpPr>
          <p:spPr>
            <a:xfrm flipH="1">
              <a:off x="10057964" y="4056439"/>
              <a:ext cx="321905" cy="627622"/>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4122DB7-B0F1-463D-A077-58D6DF1D564E}"/>
                </a:ext>
              </a:extLst>
            </p:cNvPr>
            <p:cNvCxnSpPr>
              <a:cxnSpLocks/>
            </p:cNvCxnSpPr>
            <p:nvPr/>
          </p:nvCxnSpPr>
          <p:spPr>
            <a:xfrm>
              <a:off x="9098756" y="4684061"/>
              <a:ext cx="961946" cy="0"/>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E4AAFC3-CDA5-61A0-BC77-3AED6730AEA2}"/>
              </a:ext>
            </a:extLst>
          </p:cNvPr>
          <p:cNvSpPr txBox="1"/>
          <p:nvPr/>
        </p:nvSpPr>
        <p:spPr>
          <a:xfrm>
            <a:off x="1561381" y="6611095"/>
            <a:ext cx="10949796" cy="400110"/>
          </a:xfrm>
          <a:prstGeom prst="rect">
            <a:avLst/>
          </a:prstGeom>
          <a:noFill/>
        </p:spPr>
        <p:txBody>
          <a:bodyPr wrap="square">
            <a:spAutoFit/>
          </a:bodyPr>
          <a:lstStyle/>
          <a:p>
            <a:pPr indent="266700"/>
            <a:r>
              <a:rPr lang="en-US" altLang="zh-CN" sz="100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Jing, N., Wu, Z., &amp; Wang, H. (2021). A hybrid model integrating deep learning with investor sentiment analysis for stock price prediction. Expert Systems with Applications, 178, 115019.</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r>
              <a:rPr lang="en-US" altLang="zh-CN" sz="1000" kern="100" dirty="0">
                <a:solidFill>
                  <a:srgbClr val="2A2B2E"/>
                </a:solidFill>
                <a:effectLst/>
                <a:latin typeface="Segoe UI" panose="020B0502040204020203" pitchFamily="34" charset="0"/>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DCC6A70-D47F-5B02-B9AD-0E78D15B30E0}"/>
              </a:ext>
            </a:extLst>
          </p:cNvPr>
          <p:cNvSpPr txBox="1"/>
          <p:nvPr/>
        </p:nvSpPr>
        <p:spPr>
          <a:xfrm>
            <a:off x="5447506" y="4487635"/>
            <a:ext cx="6388894" cy="1077218"/>
          </a:xfrm>
          <a:prstGeom prst="rect">
            <a:avLst/>
          </a:prstGeom>
          <a:noFill/>
        </p:spPr>
        <p:txBody>
          <a:bodyPr wrap="square">
            <a:spAutoFit/>
          </a:bodyPr>
          <a:lstStyle/>
          <a:p>
            <a:pPr indent="266700" algn="just"/>
            <a:r>
              <a:rPr lang="zh-CN" altLang="zh-CN"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本文</a:t>
            </a:r>
            <a:r>
              <a:rPr lang="zh-CN" altLang="en-US"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探索了一个基于评论文本情感分析的投资者情绪对股票价格预测的研究，而对于</a:t>
            </a:r>
            <a:r>
              <a:rPr lang="zh-CN" altLang="en-US" sz="1600" b="1" kern="100">
                <a:solidFill>
                  <a:srgbClr val="2A2B2E"/>
                </a:solidFill>
                <a:latin typeface="新宋体" panose="02010609030101010101" pitchFamily="49" charset="-122"/>
                <a:ea typeface="新宋体" panose="02010609030101010101" pitchFamily="49" charset="-122"/>
                <a:cs typeface="Segoe UI" panose="020B0502040204020203" pitchFamily="34" charset="0"/>
              </a:rPr>
              <a:t>中文股票评论的</a:t>
            </a:r>
            <a:r>
              <a:rPr lang="zh-CN" altLang="en-US"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情感分析，目前并没有十分有效的分类算法，因此本文</a:t>
            </a:r>
            <a:r>
              <a:rPr lang="zh-CN" altLang="zh-CN"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认为机器学习在</a:t>
            </a:r>
            <a:r>
              <a:rPr lang="zh-CN" altLang="en-US"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通过</a:t>
            </a:r>
            <a:r>
              <a:rPr lang="zh-CN" altLang="en-US" sz="1600" b="1" kern="100">
                <a:solidFill>
                  <a:srgbClr val="2A2B2E"/>
                </a:solidFill>
                <a:latin typeface="新宋体" panose="02010609030101010101" pitchFamily="49" charset="-122"/>
                <a:ea typeface="新宋体" panose="02010609030101010101" pitchFamily="49" charset="-122"/>
                <a:cs typeface="Segoe UI" panose="020B0502040204020203" pitchFamily="34" charset="0"/>
              </a:rPr>
              <a:t>文本评价金融投资者</a:t>
            </a:r>
            <a:r>
              <a:rPr lang="zh-CN" altLang="en-US"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情绪以及</a:t>
            </a:r>
            <a:r>
              <a:rPr lang="zh-CN" altLang="zh-CN" sz="1600" b="1" kern="100" dirty="0">
                <a:solidFill>
                  <a:srgbClr val="2A2B2E"/>
                </a:solidFill>
                <a:latin typeface="新宋体" panose="02010609030101010101" pitchFamily="49" charset="-122"/>
                <a:ea typeface="新宋体" panose="02010609030101010101" pitchFamily="49" charset="-122"/>
                <a:cs typeface="Segoe UI" panose="020B0502040204020203" pitchFamily="34" charset="0"/>
              </a:rPr>
              <a:t>根据股票评论情绪预测长期的走势上还需要一定的探索与提升。</a:t>
            </a:r>
          </a:p>
        </p:txBody>
      </p:sp>
    </p:spTree>
    <p:extLst>
      <p:ext uri="{BB962C8B-B14F-4D97-AF65-F5344CB8AC3E}">
        <p14:creationId xmlns:p14="http://schemas.microsoft.com/office/powerpoint/2010/main" val="41722768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03F8144-2C4B-A1D1-003E-91A41432D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580" y="3108966"/>
            <a:ext cx="4532420" cy="3746070"/>
          </a:xfrm>
          <a:prstGeom prst="rect">
            <a:avLst/>
          </a:prstGeom>
        </p:spPr>
      </p:pic>
      <p:sp>
        <p:nvSpPr>
          <p:cNvPr id="5" name="标题 4">
            <a:extLst>
              <a:ext uri="{FF2B5EF4-FFF2-40B4-BE49-F238E27FC236}">
                <a16:creationId xmlns:a16="http://schemas.microsoft.com/office/drawing/2014/main" id="{14777E2E-B581-BFEE-0E79-0797782488AE}"/>
              </a:ext>
            </a:extLst>
          </p:cNvPr>
          <p:cNvSpPr>
            <a:spLocks noGrp="1"/>
          </p:cNvSpPr>
          <p:nvPr>
            <p:ph type="title"/>
          </p:nvPr>
        </p:nvSpPr>
        <p:spPr/>
        <p:txBody>
          <a:bodyPr/>
          <a:lstStyle/>
          <a:p>
            <a:r>
              <a:rPr lang="zh-CN" altLang="en-US" dirty="0"/>
              <a:t>参考文献</a:t>
            </a:r>
          </a:p>
        </p:txBody>
      </p:sp>
      <p:sp>
        <p:nvSpPr>
          <p:cNvPr id="8" name="文本框 7">
            <a:extLst>
              <a:ext uri="{FF2B5EF4-FFF2-40B4-BE49-F238E27FC236}">
                <a16:creationId xmlns:a16="http://schemas.microsoft.com/office/drawing/2014/main" id="{E6BA35BF-1CBB-C06E-04E7-3775B8D3AB0A}"/>
              </a:ext>
            </a:extLst>
          </p:cNvPr>
          <p:cNvSpPr txBox="1"/>
          <p:nvPr/>
        </p:nvSpPr>
        <p:spPr>
          <a:xfrm>
            <a:off x="196809" y="1847981"/>
            <a:ext cx="7537199" cy="3600986"/>
          </a:xfrm>
          <a:prstGeom prst="rect">
            <a:avLst/>
          </a:prstGeom>
          <a:noFill/>
        </p:spPr>
        <p:txBody>
          <a:bodyPr wrap="square">
            <a:spAutoFit/>
          </a:bodyPr>
          <a:lstStyle/>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[1] </a:t>
            </a:r>
            <a:r>
              <a:rPr lang="en-US" altLang="zh-CN" sz="1200" kern="100" dirty="0" err="1">
                <a:solidFill>
                  <a:srgbClr val="333333"/>
                </a:solidFill>
                <a:latin typeface="+mj-lt"/>
                <a:ea typeface="等线" panose="02010600030101010101" pitchFamily="2" charset="-122"/>
                <a:cs typeface="Times New Roman" panose="02020603050405020304" pitchFamily="18" charset="0"/>
              </a:rPr>
              <a:t>Fama</a:t>
            </a:r>
            <a:r>
              <a:rPr lang="en-US" altLang="zh-CN" sz="1200" kern="100" dirty="0">
                <a:solidFill>
                  <a:srgbClr val="333333"/>
                </a:solidFill>
                <a:latin typeface="+mj-lt"/>
                <a:ea typeface="等线" panose="02010600030101010101" pitchFamily="2" charset="-122"/>
                <a:cs typeface="Times New Roman" panose="02020603050405020304" pitchFamily="18" charset="0"/>
              </a:rPr>
              <a:t>, E. (1965). The behavior of stock-market prices. The Journal of Business, 38(1), 34–105.</a:t>
            </a:r>
            <a:endParaRPr lang="zh-CN" altLang="zh-CN" sz="1200" kern="100" dirty="0">
              <a:solidFill>
                <a:srgbClr val="333333"/>
              </a:solidFill>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[2] Jing, N., Wu</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 Z., &amp; Wang, H. (2021). A hybrid model integrating deep learning with investor sentiment analysis for stock price prediction.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Expert Systems with Applications</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178</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 115019.</a:t>
            </a:r>
            <a:endParaRPr lang="zh-CN" altLang="zh-CN" sz="1400" kern="100" dirty="0">
              <a:effectLst/>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effectLst/>
                <a:latin typeface="+mj-lt"/>
                <a:ea typeface="等线" panose="02010600030101010101" pitchFamily="2" charset="-122"/>
                <a:cs typeface="Times New Roman" panose="02020603050405020304" pitchFamily="18" charset="0"/>
              </a:rPr>
              <a:t>[3] Wang, D., &amp; Zhao, Y. (2020). Using news to predict investor sentiment: Based on SVM model.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Procedia Computer Science</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174</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 191-199.</a:t>
            </a:r>
            <a:endParaRPr lang="zh-CN" altLang="zh-CN" sz="1400" kern="100" dirty="0">
              <a:effectLst/>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effectLst/>
                <a:latin typeface="+mj-lt"/>
                <a:ea typeface="等线" panose="02010600030101010101" pitchFamily="2" charset="-122"/>
                <a:cs typeface="Times New Roman" panose="02020603050405020304" pitchFamily="18" charset="0"/>
              </a:rPr>
              <a:t>[4] Li, Y., Bu, H., Li, J., &amp; Wu, J. (2020). The role of text-extracted investor sentiment in Chinese stock price prediction with the enhancement of deep learning.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International Journal of Forecasting</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36</a:t>
            </a:r>
            <a:r>
              <a:rPr lang="en-US" altLang="zh-CN" sz="1200" kern="100" dirty="0">
                <a:solidFill>
                  <a:srgbClr val="333333"/>
                </a:solidFill>
                <a:effectLst/>
                <a:latin typeface="+mj-lt"/>
                <a:ea typeface="等线" panose="02010600030101010101" pitchFamily="2" charset="-122"/>
                <a:cs typeface="Times New Roman" panose="02020603050405020304" pitchFamily="18" charset="0"/>
              </a:rPr>
              <a:t>(4), 1541-1562.</a:t>
            </a:r>
            <a:endParaRPr lang="zh-CN" altLang="zh-CN" sz="1400" kern="100" dirty="0">
              <a:effectLst/>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effectLst/>
                <a:latin typeface="+mj-lt"/>
                <a:ea typeface="等线" panose="02010600030101010101" pitchFamily="2" charset="-122"/>
                <a:cs typeface="Times New Roman" panose="02020603050405020304" pitchFamily="18" charset="0"/>
              </a:rPr>
              <a:t>[5] Yu, P., &amp; Yan, X. (2020). Stock price prediction based on deep neural networks. </a:t>
            </a:r>
            <a:r>
              <a:rPr lang="en-US" altLang="zh-CN" sz="1200" i="1" kern="100" dirty="0">
                <a:solidFill>
                  <a:srgbClr val="333333"/>
                </a:solidFill>
                <a:effectLst/>
                <a:latin typeface="+mj-lt"/>
                <a:ea typeface="等线" panose="02010600030101010101" pitchFamily="2" charset="-122"/>
                <a:cs typeface="Times New Roman" panose="02020603050405020304" pitchFamily="18" charset="0"/>
              </a:rPr>
              <a:t>Neural Computing and </a:t>
            </a:r>
            <a:r>
              <a:rPr lang="en-US" altLang="zh-CN" sz="1200" kern="100" dirty="0">
                <a:solidFill>
                  <a:srgbClr val="333333"/>
                </a:solidFill>
                <a:latin typeface="+mj-lt"/>
                <a:ea typeface="等线" panose="02010600030101010101" pitchFamily="2" charset="-122"/>
                <a:cs typeface="Times New Roman" panose="02020603050405020304" pitchFamily="18" charset="0"/>
              </a:rPr>
              <a:t>Applications, 32(6), 1609-1628.</a:t>
            </a:r>
            <a:endParaRPr lang="zh-CN" altLang="zh-CN" sz="1200" kern="100" dirty="0">
              <a:solidFill>
                <a:srgbClr val="333333"/>
              </a:solidFill>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[6] Jiang, B., Zhu, H., Zhang, J., Yan, C., &amp; Shen, R. (2021). Investor sentiment and stock returns during the COVID-19 pandemic. Frontiers in Psychology, 12.</a:t>
            </a:r>
            <a:endParaRPr lang="zh-CN" altLang="zh-CN" sz="1200" kern="100" dirty="0">
              <a:solidFill>
                <a:srgbClr val="333333"/>
              </a:solidFill>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[7] </a:t>
            </a:r>
            <a:r>
              <a:rPr lang="zh-CN" altLang="zh-CN" sz="1200" kern="100" dirty="0">
                <a:solidFill>
                  <a:srgbClr val="333333"/>
                </a:solidFill>
                <a:latin typeface="+mj-lt"/>
                <a:ea typeface="等线" panose="02010600030101010101" pitchFamily="2" charset="-122"/>
                <a:cs typeface="Times New Roman" panose="02020603050405020304" pitchFamily="18" charset="0"/>
              </a:rPr>
              <a:t>林榆坚</a:t>
            </a:r>
            <a:r>
              <a:rPr lang="en-US" altLang="zh-CN" sz="1200" kern="100" dirty="0">
                <a:solidFill>
                  <a:srgbClr val="333333"/>
                </a:solidFill>
                <a:latin typeface="+mj-lt"/>
                <a:ea typeface="等线" panose="02010600030101010101" pitchFamily="2" charset="-122"/>
                <a:cs typeface="Times New Roman" panose="02020603050405020304" pitchFamily="18" charset="0"/>
              </a:rPr>
              <a:t> &amp; </a:t>
            </a:r>
            <a:r>
              <a:rPr lang="zh-CN" altLang="zh-CN" sz="1200" kern="100" dirty="0">
                <a:solidFill>
                  <a:srgbClr val="333333"/>
                </a:solidFill>
                <a:latin typeface="+mj-lt"/>
                <a:ea typeface="等线" panose="02010600030101010101" pitchFamily="2" charset="-122"/>
                <a:cs typeface="Times New Roman" panose="02020603050405020304" pitchFamily="18" charset="0"/>
              </a:rPr>
              <a:t>梁宁波</a:t>
            </a:r>
            <a:r>
              <a:rPr lang="en-US" altLang="zh-CN" sz="1200" kern="100" dirty="0">
                <a:solidFill>
                  <a:srgbClr val="333333"/>
                </a:solidFill>
                <a:latin typeface="+mj-lt"/>
                <a:ea typeface="等线" panose="02010600030101010101" pitchFamily="2" charset="-122"/>
                <a:cs typeface="Times New Roman" panose="02020603050405020304" pitchFamily="18" charset="0"/>
              </a:rPr>
              <a:t>.(2018).</a:t>
            </a:r>
            <a:r>
              <a:rPr lang="zh-CN" altLang="zh-CN" sz="1200" kern="100" dirty="0">
                <a:solidFill>
                  <a:srgbClr val="333333"/>
                </a:solidFill>
                <a:latin typeface="+mj-lt"/>
                <a:ea typeface="等线" panose="02010600030101010101" pitchFamily="2" charset="-122"/>
                <a:cs typeface="Times New Roman" panose="02020603050405020304" pitchFamily="18" charset="0"/>
              </a:rPr>
              <a:t>以未知对未知—智能安全自我进化</a:t>
            </a:r>
            <a:r>
              <a:rPr lang="en-US" altLang="zh-CN" sz="1200" kern="100" dirty="0">
                <a:solidFill>
                  <a:srgbClr val="333333"/>
                </a:solidFill>
                <a:latin typeface="+mj-lt"/>
                <a:ea typeface="等线" panose="02010600030101010101" pitchFamily="2" charset="-122"/>
                <a:cs typeface="Times New Roman" panose="02020603050405020304" pitchFamily="18" charset="0"/>
              </a:rPr>
              <a:t>. </a:t>
            </a:r>
            <a:r>
              <a:rPr lang="zh-CN" altLang="zh-CN" sz="1200" kern="100" dirty="0">
                <a:solidFill>
                  <a:srgbClr val="333333"/>
                </a:solidFill>
                <a:latin typeface="+mj-lt"/>
                <a:ea typeface="等线" panose="02010600030101010101" pitchFamily="2" charset="-122"/>
                <a:cs typeface="Times New Roman" panose="02020603050405020304" pitchFamily="18" charset="0"/>
              </a:rPr>
              <a:t>通信技术</a:t>
            </a:r>
            <a:r>
              <a:rPr lang="en-US" altLang="zh-CN" sz="1200" kern="100" dirty="0">
                <a:solidFill>
                  <a:srgbClr val="333333"/>
                </a:solidFill>
                <a:latin typeface="+mj-lt"/>
                <a:ea typeface="等线" panose="02010600030101010101" pitchFamily="2" charset="-122"/>
                <a:cs typeface="Times New Roman" panose="02020603050405020304" pitchFamily="18" charset="0"/>
              </a:rPr>
              <a:t>(08),1949-1955.</a:t>
            </a:r>
            <a:endParaRPr lang="zh-CN" altLang="zh-CN" sz="1200" kern="100" dirty="0">
              <a:solidFill>
                <a:srgbClr val="333333"/>
              </a:solidFill>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[8]</a:t>
            </a:r>
            <a:r>
              <a:rPr lang="zh-CN" altLang="zh-CN" sz="1200" kern="100" dirty="0">
                <a:solidFill>
                  <a:srgbClr val="333333"/>
                </a:solidFill>
                <a:latin typeface="+mj-lt"/>
                <a:ea typeface="等线" panose="02010600030101010101" pitchFamily="2" charset="-122"/>
                <a:cs typeface="Times New Roman" panose="02020603050405020304" pitchFamily="18" charset="0"/>
              </a:rPr>
              <a:t>刘全</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翟建伟</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钟珊</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章宗长</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周倩</a:t>
            </a:r>
            <a:r>
              <a:rPr lang="en-US" altLang="zh-CN" sz="1200" kern="100" dirty="0">
                <a:solidFill>
                  <a:srgbClr val="333333"/>
                </a:solidFill>
                <a:latin typeface="+mj-lt"/>
                <a:ea typeface="等线" panose="02010600030101010101" pitchFamily="2" charset="-122"/>
                <a:cs typeface="Times New Roman" panose="02020603050405020304" pitchFamily="18" charset="0"/>
              </a:rPr>
              <a:t> &amp; </a:t>
            </a:r>
            <a:r>
              <a:rPr lang="zh-CN" altLang="zh-CN" sz="1200" kern="100" dirty="0">
                <a:solidFill>
                  <a:srgbClr val="333333"/>
                </a:solidFill>
                <a:latin typeface="+mj-lt"/>
                <a:ea typeface="等线" panose="02010600030101010101" pitchFamily="2" charset="-122"/>
                <a:cs typeface="Times New Roman" panose="02020603050405020304" pitchFamily="18" charset="0"/>
              </a:rPr>
              <a:t>章鹏</a:t>
            </a:r>
            <a:r>
              <a:rPr lang="en-US" altLang="zh-CN" sz="1200" kern="100" dirty="0">
                <a:solidFill>
                  <a:srgbClr val="333333"/>
                </a:solidFill>
                <a:latin typeface="+mj-lt"/>
                <a:ea typeface="等线" panose="02010600030101010101" pitchFamily="2" charset="-122"/>
                <a:cs typeface="Times New Roman" panose="02020603050405020304" pitchFamily="18" charset="0"/>
              </a:rPr>
              <a:t>.(2017).</a:t>
            </a:r>
            <a:r>
              <a:rPr lang="zh-CN" altLang="zh-CN" sz="1200" kern="100" dirty="0">
                <a:solidFill>
                  <a:srgbClr val="333333"/>
                </a:solidFill>
                <a:latin typeface="+mj-lt"/>
                <a:ea typeface="等线" panose="02010600030101010101" pitchFamily="2" charset="-122"/>
                <a:cs typeface="Times New Roman" panose="02020603050405020304" pitchFamily="18" charset="0"/>
              </a:rPr>
              <a:t>一种基于视觉注意力机制的深度循环</a:t>
            </a:r>
            <a:r>
              <a:rPr lang="en-US" altLang="zh-CN" sz="1200" kern="100" dirty="0">
                <a:solidFill>
                  <a:srgbClr val="333333"/>
                </a:solidFill>
                <a:latin typeface="+mj-lt"/>
                <a:ea typeface="等线" panose="02010600030101010101" pitchFamily="2" charset="-122"/>
                <a:cs typeface="Times New Roman" panose="02020603050405020304" pitchFamily="18" charset="0"/>
              </a:rPr>
              <a:t>Q</a:t>
            </a:r>
            <a:r>
              <a:rPr lang="zh-CN" altLang="zh-CN" sz="1200" kern="100" dirty="0">
                <a:solidFill>
                  <a:srgbClr val="333333"/>
                </a:solidFill>
                <a:latin typeface="+mj-lt"/>
                <a:ea typeface="等线" panose="02010600030101010101" pitchFamily="2" charset="-122"/>
                <a:cs typeface="Times New Roman" panose="02020603050405020304" pitchFamily="18" charset="0"/>
              </a:rPr>
              <a:t>网络模型</a:t>
            </a:r>
            <a:r>
              <a:rPr lang="en-US" altLang="zh-CN" sz="1200" kern="100" dirty="0">
                <a:solidFill>
                  <a:srgbClr val="333333"/>
                </a:solidFill>
                <a:latin typeface="+mj-lt"/>
                <a:ea typeface="等线" panose="02010600030101010101" pitchFamily="2" charset="-122"/>
                <a:cs typeface="Times New Roman" panose="02020603050405020304" pitchFamily="18" charset="0"/>
              </a:rPr>
              <a:t>. </a:t>
            </a:r>
            <a:r>
              <a:rPr lang="zh-CN" altLang="zh-CN" sz="1200" kern="100" dirty="0">
                <a:solidFill>
                  <a:srgbClr val="333333"/>
                </a:solidFill>
                <a:latin typeface="+mj-lt"/>
                <a:ea typeface="等线" panose="02010600030101010101" pitchFamily="2" charset="-122"/>
                <a:cs typeface="Times New Roman" panose="02020603050405020304" pitchFamily="18" charset="0"/>
              </a:rPr>
              <a:t>计算机学报</a:t>
            </a:r>
            <a:r>
              <a:rPr lang="en-US" altLang="zh-CN" sz="1200" kern="100" dirty="0">
                <a:solidFill>
                  <a:srgbClr val="333333"/>
                </a:solidFill>
                <a:latin typeface="+mj-lt"/>
                <a:ea typeface="等线" panose="02010600030101010101" pitchFamily="2" charset="-122"/>
                <a:cs typeface="Times New Roman" panose="02020603050405020304" pitchFamily="18" charset="0"/>
              </a:rPr>
              <a:t>(06),1353-1366.</a:t>
            </a:r>
            <a:endParaRPr lang="zh-CN" altLang="zh-CN" sz="1200" kern="100" dirty="0">
              <a:solidFill>
                <a:srgbClr val="333333"/>
              </a:solidFill>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[9]</a:t>
            </a:r>
            <a:r>
              <a:rPr lang="zh-CN" altLang="en-US" sz="1200" kern="100" dirty="0">
                <a:solidFill>
                  <a:srgbClr val="333333"/>
                </a:solidFill>
                <a:latin typeface="+mj-lt"/>
                <a:ea typeface="等线" panose="02010600030101010101" pitchFamily="2" charset="-122"/>
                <a:cs typeface="Times New Roman" panose="02020603050405020304" pitchFamily="18" charset="0"/>
              </a:rPr>
              <a:t>田义</a:t>
            </a:r>
            <a:r>
              <a:rPr lang="en-US" altLang="zh-CN" sz="1200" kern="100" dirty="0">
                <a:solidFill>
                  <a:srgbClr val="333333"/>
                </a:solidFill>
                <a:latin typeface="+mj-lt"/>
                <a:ea typeface="等线" panose="02010600030101010101" pitchFamily="2" charset="-122"/>
                <a:cs typeface="Times New Roman" panose="02020603050405020304" pitchFamily="18" charset="0"/>
              </a:rPr>
              <a:t>. </a:t>
            </a:r>
            <a:r>
              <a:rPr lang="zh-CN" altLang="en-US" sz="1200" kern="100" dirty="0">
                <a:solidFill>
                  <a:srgbClr val="333333"/>
                </a:solidFill>
                <a:latin typeface="+mj-lt"/>
                <a:ea typeface="等线" panose="02010600030101010101" pitchFamily="2" charset="-122"/>
                <a:cs typeface="Times New Roman" panose="02020603050405020304" pitchFamily="18" charset="0"/>
              </a:rPr>
              <a:t>基于深度学习的光伏发电功率预测技术研究</a:t>
            </a:r>
            <a:r>
              <a:rPr lang="en-US" altLang="zh-CN" sz="1200" kern="100" dirty="0">
                <a:solidFill>
                  <a:srgbClr val="333333"/>
                </a:solidFill>
                <a:latin typeface="+mj-lt"/>
                <a:ea typeface="等线" panose="02010600030101010101" pitchFamily="2" charset="-122"/>
                <a:cs typeface="Times New Roman" panose="02020603050405020304" pitchFamily="18" charset="0"/>
              </a:rPr>
              <a:t>[D].</a:t>
            </a:r>
            <a:r>
              <a:rPr lang="zh-CN" altLang="en-US" sz="1200" kern="100" dirty="0">
                <a:solidFill>
                  <a:srgbClr val="333333"/>
                </a:solidFill>
                <a:latin typeface="+mj-lt"/>
                <a:ea typeface="等线" panose="02010600030101010101" pitchFamily="2" charset="-122"/>
                <a:cs typeface="Times New Roman" panose="02020603050405020304" pitchFamily="18" charset="0"/>
              </a:rPr>
              <a:t>北方工业大学</a:t>
            </a:r>
            <a:r>
              <a:rPr lang="en-US" altLang="zh-CN" sz="1200" kern="100" dirty="0">
                <a:solidFill>
                  <a:srgbClr val="333333"/>
                </a:solidFill>
                <a:latin typeface="+mj-lt"/>
                <a:ea typeface="等线" panose="02010600030101010101" pitchFamily="2" charset="-122"/>
                <a:cs typeface="Times New Roman" panose="02020603050405020304" pitchFamily="18" charset="0"/>
              </a:rPr>
              <a:t>,2019.</a:t>
            </a: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[10] </a:t>
            </a:r>
            <a:r>
              <a:rPr lang="en-US" altLang="zh-CN" sz="1200" kern="100" dirty="0" err="1">
                <a:solidFill>
                  <a:srgbClr val="333333"/>
                </a:solidFill>
                <a:latin typeface="+mj-lt"/>
                <a:ea typeface="等线" panose="02010600030101010101" pitchFamily="2" charset="-122"/>
                <a:cs typeface="Times New Roman" panose="02020603050405020304" pitchFamily="18" charset="0"/>
              </a:rPr>
              <a:t>Fuwei</a:t>
            </a:r>
            <a:r>
              <a:rPr lang="en-US" altLang="zh-CN" sz="1200" kern="100" dirty="0">
                <a:solidFill>
                  <a:srgbClr val="333333"/>
                </a:solidFill>
                <a:latin typeface="+mj-lt"/>
                <a:ea typeface="等线" panose="02010600030101010101" pitchFamily="2" charset="-122"/>
                <a:cs typeface="Times New Roman" panose="02020603050405020304" pitchFamily="18" charset="0"/>
              </a:rPr>
              <a:t> Jiang, Joshua Lee, </a:t>
            </a:r>
            <a:r>
              <a:rPr lang="en-US" altLang="zh-CN" sz="1200" kern="100" dirty="0" err="1">
                <a:solidFill>
                  <a:srgbClr val="333333"/>
                </a:solidFill>
                <a:latin typeface="+mj-lt"/>
                <a:ea typeface="等线" panose="02010600030101010101" pitchFamily="2" charset="-122"/>
                <a:cs typeface="Times New Roman" panose="02020603050405020304" pitchFamily="18" charset="0"/>
              </a:rPr>
              <a:t>Xiumin</a:t>
            </a:r>
            <a:r>
              <a:rPr lang="en-US" altLang="zh-CN" sz="1200" kern="100" dirty="0">
                <a:solidFill>
                  <a:srgbClr val="333333"/>
                </a:solidFill>
                <a:latin typeface="+mj-lt"/>
                <a:ea typeface="等线" panose="02010600030101010101" pitchFamily="2" charset="-122"/>
                <a:cs typeface="Times New Roman" panose="02020603050405020304" pitchFamily="18" charset="0"/>
              </a:rPr>
              <a:t> Martin, and </a:t>
            </a:r>
            <a:r>
              <a:rPr lang="en-US" altLang="zh-CN" sz="1200" kern="100" dirty="0" err="1">
                <a:solidFill>
                  <a:srgbClr val="333333"/>
                </a:solidFill>
                <a:latin typeface="+mj-lt"/>
                <a:ea typeface="等线" panose="02010600030101010101" pitchFamily="2" charset="-122"/>
                <a:cs typeface="Times New Roman" panose="02020603050405020304" pitchFamily="18" charset="0"/>
              </a:rPr>
              <a:t>Guofu</a:t>
            </a:r>
            <a:r>
              <a:rPr lang="en-US" altLang="zh-CN" sz="1200" kern="100" dirty="0">
                <a:solidFill>
                  <a:srgbClr val="333333"/>
                </a:solidFill>
                <a:latin typeface="+mj-lt"/>
                <a:ea typeface="等线" panose="02010600030101010101" pitchFamily="2" charset="-122"/>
                <a:cs typeface="Times New Roman" panose="02020603050405020304" pitchFamily="18" charset="0"/>
              </a:rPr>
              <a:t> Zhou.“</a:t>
            </a:r>
            <a:r>
              <a:rPr lang="en-US" altLang="zh-CN" sz="1200" kern="100" dirty="0" err="1">
                <a:solidFill>
                  <a:srgbClr val="333333"/>
                </a:solidFill>
                <a:latin typeface="+mj-lt"/>
                <a:ea typeface="等线" panose="02010600030101010101" pitchFamily="2" charset="-122"/>
                <a:cs typeface="Times New Roman" panose="02020603050405020304" pitchFamily="18" charset="0"/>
              </a:rPr>
              <a:t>Mnager</a:t>
            </a:r>
            <a:r>
              <a:rPr lang="en-US" altLang="zh-CN" sz="1200" kern="100" dirty="0">
                <a:solidFill>
                  <a:srgbClr val="333333"/>
                </a:solidFill>
                <a:latin typeface="+mj-lt"/>
                <a:ea typeface="等线" panose="02010600030101010101" pitchFamily="2" charset="-122"/>
                <a:cs typeface="Times New Roman" panose="02020603050405020304" pitchFamily="18" charset="0"/>
              </a:rPr>
              <a:t> Sentiment and Stock Returns” Journal of Financial Economics 132(1), 2019,126-149</a:t>
            </a:r>
            <a:endParaRPr lang="zh-CN" altLang="zh-CN" sz="1200" kern="100" dirty="0">
              <a:solidFill>
                <a:srgbClr val="333333"/>
              </a:solidFill>
              <a:latin typeface="+mj-lt"/>
              <a:ea typeface="等线" panose="02010600030101010101" pitchFamily="2" charset="-122"/>
              <a:cs typeface="Times New Roman" panose="02020603050405020304" pitchFamily="18" charset="0"/>
            </a:endParaRPr>
          </a:p>
          <a:p>
            <a:pPr algn="just"/>
            <a:r>
              <a:rPr lang="en-US" altLang="zh-CN" sz="1200" kern="100" dirty="0">
                <a:solidFill>
                  <a:srgbClr val="333333"/>
                </a:solidFill>
                <a:latin typeface="+mj-lt"/>
                <a:ea typeface="等线" panose="02010600030101010101" pitchFamily="2" charset="-122"/>
                <a:cs typeface="Times New Roman" panose="02020603050405020304" pitchFamily="18" charset="0"/>
              </a:rPr>
              <a:t>[11]</a:t>
            </a:r>
            <a:r>
              <a:rPr lang="zh-CN" altLang="zh-CN" sz="1200" kern="100" dirty="0">
                <a:solidFill>
                  <a:srgbClr val="333333"/>
                </a:solidFill>
                <a:latin typeface="+mj-lt"/>
                <a:ea typeface="等线" panose="02010600030101010101" pitchFamily="2" charset="-122"/>
                <a:cs typeface="Times New Roman" panose="02020603050405020304" pitchFamily="18" charset="0"/>
              </a:rPr>
              <a:t>姜富伟、孟令超、唐国豪，</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媒体文本情绪与股票回报预测</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，《经济学</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季刊</a:t>
            </a:r>
            <a:r>
              <a:rPr lang="en-US" altLang="zh-CN" sz="1200" kern="100" dirty="0">
                <a:solidFill>
                  <a:srgbClr val="333333"/>
                </a:solidFill>
                <a:latin typeface="+mj-lt"/>
                <a:ea typeface="等线" panose="02010600030101010101" pitchFamily="2" charset="-122"/>
                <a:cs typeface="Times New Roman" panose="02020603050405020304" pitchFamily="18" charset="0"/>
              </a:rPr>
              <a:t>)</a:t>
            </a:r>
            <a:r>
              <a:rPr lang="zh-CN" altLang="zh-CN" sz="1200" kern="100" dirty="0">
                <a:solidFill>
                  <a:srgbClr val="333333"/>
                </a:solidFill>
                <a:latin typeface="+mj-lt"/>
                <a:ea typeface="等线" panose="02010600030101010101" pitchFamily="2" charset="-122"/>
                <a:cs typeface="Times New Roman" panose="02020603050405020304" pitchFamily="18" charset="0"/>
              </a:rPr>
              <a:t>》，</a:t>
            </a:r>
            <a:r>
              <a:rPr lang="en-US" altLang="zh-CN" sz="1200" kern="100" dirty="0">
                <a:solidFill>
                  <a:srgbClr val="333333"/>
                </a:solidFill>
                <a:latin typeface="+mj-lt"/>
                <a:ea typeface="等线" panose="02010600030101010101" pitchFamily="2" charset="-122"/>
                <a:cs typeface="Times New Roman" panose="02020603050405020304" pitchFamily="18" charset="0"/>
              </a:rPr>
              <a:t>2021</a:t>
            </a:r>
            <a:r>
              <a:rPr lang="zh-CN" altLang="zh-CN" sz="1200" kern="100" dirty="0">
                <a:solidFill>
                  <a:srgbClr val="333333"/>
                </a:solidFill>
                <a:latin typeface="+mj-lt"/>
                <a:ea typeface="等线" panose="02010600030101010101" pitchFamily="2" charset="-122"/>
                <a:cs typeface="Times New Roman" panose="02020603050405020304" pitchFamily="18" charset="0"/>
              </a:rPr>
              <a:t>年第</a:t>
            </a:r>
            <a:r>
              <a:rPr lang="en-US" altLang="zh-CN" sz="1200" kern="100" dirty="0">
                <a:solidFill>
                  <a:srgbClr val="333333"/>
                </a:solidFill>
                <a:latin typeface="+mj-lt"/>
                <a:ea typeface="等线" panose="02010600030101010101" pitchFamily="2" charset="-122"/>
                <a:cs typeface="Times New Roman" panose="02020603050405020304" pitchFamily="18" charset="0"/>
              </a:rPr>
              <a:t>4</a:t>
            </a:r>
            <a:r>
              <a:rPr lang="zh-CN" altLang="zh-CN" sz="1200" kern="100" dirty="0">
                <a:solidFill>
                  <a:srgbClr val="333333"/>
                </a:solidFill>
                <a:latin typeface="+mj-lt"/>
                <a:ea typeface="等线" panose="02010600030101010101" pitchFamily="2" charset="-122"/>
                <a:cs typeface="Times New Roman" panose="02020603050405020304" pitchFamily="18" charset="0"/>
              </a:rPr>
              <a:t>期，第</a:t>
            </a:r>
            <a:r>
              <a:rPr lang="en-US" altLang="zh-CN" sz="1200" kern="100" dirty="0">
                <a:solidFill>
                  <a:srgbClr val="333333"/>
                </a:solidFill>
                <a:latin typeface="+mj-lt"/>
                <a:ea typeface="等线" panose="02010600030101010101" pitchFamily="2" charset="-122"/>
                <a:cs typeface="Times New Roman" panose="02020603050405020304" pitchFamily="18" charset="0"/>
              </a:rPr>
              <a:t>1323-1344</a:t>
            </a:r>
            <a:r>
              <a:rPr lang="zh-CN" altLang="zh-CN" sz="1200" kern="100" dirty="0">
                <a:solidFill>
                  <a:srgbClr val="333333"/>
                </a:solidFill>
                <a:latin typeface="+mj-lt"/>
                <a:ea typeface="等线" panose="02010600030101010101" pitchFamily="2" charset="-122"/>
                <a:cs typeface="Times New Roman" panose="02020603050405020304" pitchFamily="18" charset="0"/>
              </a:rPr>
              <a:t>页</a:t>
            </a:r>
          </a:p>
        </p:txBody>
      </p:sp>
    </p:spTree>
    <p:extLst>
      <p:ext uri="{BB962C8B-B14F-4D97-AF65-F5344CB8AC3E}">
        <p14:creationId xmlns:p14="http://schemas.microsoft.com/office/powerpoint/2010/main" val="21057146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7C7C5F-7C68-59E5-A8BF-0EB002CC1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891" y="1677605"/>
            <a:ext cx="5143790" cy="5143790"/>
          </a:xfrm>
          <a:prstGeom prst="rect">
            <a:avLst/>
          </a:prstGeom>
        </p:spPr>
      </p:pic>
      <p:pic>
        <p:nvPicPr>
          <p:cNvPr id="3" name="图形 2">
            <a:extLst>
              <a:ext uri="{FF2B5EF4-FFF2-40B4-BE49-F238E27FC236}">
                <a16:creationId xmlns:a16="http://schemas.microsoft.com/office/drawing/2014/main" id="{C0F39F4F-5588-D6E4-FF9A-3E3308928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477" y="36605"/>
            <a:ext cx="2831940" cy="520356"/>
          </a:xfrm>
          <a:prstGeom prst="rect">
            <a:avLst/>
          </a:prstGeom>
        </p:spPr>
      </p:pic>
      <p:sp>
        <p:nvSpPr>
          <p:cNvPr id="5" name="标题 4">
            <a:extLst>
              <a:ext uri="{FF2B5EF4-FFF2-40B4-BE49-F238E27FC236}">
                <a16:creationId xmlns:a16="http://schemas.microsoft.com/office/drawing/2014/main" id="{14777E2E-B581-BFEE-0E79-0797782488AE}"/>
              </a:ext>
            </a:extLst>
          </p:cNvPr>
          <p:cNvSpPr>
            <a:spLocks noGrp="1"/>
          </p:cNvSpPr>
          <p:nvPr>
            <p:ph type="title"/>
          </p:nvPr>
        </p:nvSpPr>
        <p:spPr/>
        <p:txBody>
          <a:bodyPr/>
          <a:lstStyle/>
          <a:p>
            <a:r>
              <a:rPr lang="en-US" altLang="zh-CN" dirty="0"/>
              <a:t>Q&amp;A</a:t>
            </a:r>
            <a:endParaRPr lang="zh-CN" altLang="en-US" dirty="0"/>
          </a:p>
        </p:txBody>
      </p:sp>
    </p:spTree>
    <p:extLst>
      <p:ext uri="{BB962C8B-B14F-4D97-AF65-F5344CB8AC3E}">
        <p14:creationId xmlns:p14="http://schemas.microsoft.com/office/powerpoint/2010/main" val="3435875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1" y="-4"/>
            <a:ext cx="12191999" cy="6858003"/>
          </a:xfrm>
          <a:prstGeom prst="rect">
            <a:avLst/>
          </a:prstGeom>
        </p:spPr>
      </p:pic>
      <p:sp>
        <p:nvSpPr>
          <p:cNvPr id="79" name="文本框 78">
            <a:extLst>
              <a:ext uri="{FF2B5EF4-FFF2-40B4-BE49-F238E27FC236}">
                <a16:creationId xmlns:a16="http://schemas.microsoft.com/office/drawing/2014/main" id="{9C5270E3-3E44-420F-8BDA-8C6A2F06A8EE}"/>
              </a:ext>
            </a:extLst>
          </p:cNvPr>
          <p:cNvSpPr txBox="1"/>
          <p:nvPr/>
        </p:nvSpPr>
        <p:spPr>
          <a:xfrm>
            <a:off x="1894179" y="2535199"/>
            <a:ext cx="8403643" cy="1394036"/>
          </a:xfrm>
          <a:prstGeom prst="rect">
            <a:avLst/>
          </a:prstGeom>
          <a:noFill/>
          <a:effectLst>
            <a:outerShdw blurRad="127000" dist="76200" dir="2700000" algn="tl" rotWithShape="0">
              <a:srgbClr val="0142BD">
                <a:alpha val="25000"/>
              </a:srgbClr>
            </a:outerShdw>
          </a:effectLst>
        </p:spPr>
        <p:txBody>
          <a:bodyPr wrap="square" rtlCol="0">
            <a:spAutoFit/>
          </a:bodyPr>
          <a:lstStyle/>
          <a:p>
            <a:pPr algn="ctr">
              <a:lnSpc>
                <a:spcPct val="130000"/>
              </a:lnSpc>
            </a:pPr>
            <a:r>
              <a:rPr lang="en-US" altLang="zh-CN" sz="7200" dirty="0">
                <a:gradFill flip="none" rotWithShape="1">
                  <a:gsLst>
                    <a:gs pos="0">
                      <a:schemeClr val="accent2">
                        <a:lumMod val="0"/>
                        <a:lumOff val="100000"/>
                        <a:alpha val="88000"/>
                      </a:schemeClr>
                    </a:gs>
                    <a:gs pos="35000">
                      <a:schemeClr val="accent2">
                        <a:lumMod val="0"/>
                        <a:lumOff val="100000"/>
                        <a:alpha val="86000"/>
                      </a:schemeClr>
                    </a:gs>
                    <a:gs pos="100000">
                      <a:schemeClr val="accent2">
                        <a:lumMod val="100000"/>
                      </a:schemeClr>
                    </a:gs>
                  </a:gsLst>
                  <a:path path="circle">
                    <a:fillToRect r="100000" b="100000"/>
                  </a:path>
                  <a:tileRect l="-100000" t="-100000"/>
                </a:gradFill>
                <a:latin typeface="汉仪综艺体简" panose="02010609000101010101" pitchFamily="49" charset="-122"/>
                <a:ea typeface="汉仪综艺体简" panose="02010609000101010101" pitchFamily="49" charset="-122"/>
              </a:rPr>
              <a:t>Thanks</a:t>
            </a:r>
          </a:p>
        </p:txBody>
      </p:sp>
      <p:sp>
        <p:nvSpPr>
          <p:cNvPr id="69" name="pulse_121732">
            <a:extLst>
              <a:ext uri="{FF2B5EF4-FFF2-40B4-BE49-F238E27FC236}">
                <a16:creationId xmlns:a16="http://schemas.microsoft.com/office/drawing/2014/main" id="{BC6C8545-313F-4403-A4C1-CB7B2C036123}"/>
              </a:ext>
            </a:extLst>
          </p:cNvPr>
          <p:cNvSpPr/>
          <p:nvPr/>
        </p:nvSpPr>
        <p:spPr>
          <a:xfrm>
            <a:off x="2410955" y="4774940"/>
            <a:ext cx="787807" cy="575785"/>
          </a:xfrm>
          <a:custGeom>
            <a:avLst/>
            <a:gdLst>
              <a:gd name="T0" fmla="*/ 6007 w 6473"/>
              <a:gd name="T1" fmla="*/ 2595 h 6123"/>
              <a:gd name="T2" fmla="*/ 5585 w 6473"/>
              <a:gd name="T3" fmla="*/ 2862 h 6123"/>
              <a:gd name="T4" fmla="*/ 4443 w 6473"/>
              <a:gd name="T5" fmla="*/ 2862 h 6123"/>
              <a:gd name="T6" fmla="*/ 3644 w 6473"/>
              <a:gd name="T7" fmla="*/ 4987 h 6123"/>
              <a:gd name="T8" fmla="*/ 1769 w 6473"/>
              <a:gd name="T9" fmla="*/ 0 h 6123"/>
              <a:gd name="T10" fmla="*/ 693 w 6473"/>
              <a:gd name="T11" fmla="*/ 2862 h 6123"/>
              <a:gd name="T12" fmla="*/ 0 w 6473"/>
              <a:gd name="T13" fmla="*/ 2862 h 6123"/>
              <a:gd name="T14" fmla="*/ 0 w 6473"/>
              <a:gd name="T15" fmla="*/ 3262 h 6123"/>
              <a:gd name="T16" fmla="*/ 970 w 6473"/>
              <a:gd name="T17" fmla="*/ 3262 h 6123"/>
              <a:gd name="T18" fmla="*/ 1769 w 6473"/>
              <a:gd name="T19" fmla="*/ 1137 h 6123"/>
              <a:gd name="T20" fmla="*/ 3644 w 6473"/>
              <a:gd name="T21" fmla="*/ 6123 h 6123"/>
              <a:gd name="T22" fmla="*/ 4720 w 6473"/>
              <a:gd name="T23" fmla="*/ 3262 h 6123"/>
              <a:gd name="T24" fmla="*/ 5585 w 6473"/>
              <a:gd name="T25" fmla="*/ 3262 h 6123"/>
              <a:gd name="T26" fmla="*/ 6007 w 6473"/>
              <a:gd name="T27" fmla="*/ 3528 h 6123"/>
              <a:gd name="T28" fmla="*/ 6473 w 6473"/>
              <a:gd name="T29" fmla="*/ 3062 h 6123"/>
              <a:gd name="T30" fmla="*/ 6007 w 6473"/>
              <a:gd name="T31" fmla="*/ 2595 h 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73" h="6123">
                <a:moveTo>
                  <a:pt x="6007" y="2595"/>
                </a:moveTo>
                <a:cubicBezTo>
                  <a:pt x="5821" y="2595"/>
                  <a:pt x="5660" y="2704"/>
                  <a:pt x="5585" y="2862"/>
                </a:cubicBezTo>
                <a:lnTo>
                  <a:pt x="4443" y="2862"/>
                </a:lnTo>
                <a:lnTo>
                  <a:pt x="3644" y="4987"/>
                </a:lnTo>
                <a:lnTo>
                  <a:pt x="1769" y="0"/>
                </a:lnTo>
                <a:lnTo>
                  <a:pt x="693" y="2862"/>
                </a:lnTo>
                <a:lnTo>
                  <a:pt x="0" y="2862"/>
                </a:lnTo>
                <a:lnTo>
                  <a:pt x="0" y="3262"/>
                </a:lnTo>
                <a:lnTo>
                  <a:pt x="970" y="3262"/>
                </a:lnTo>
                <a:lnTo>
                  <a:pt x="1769" y="1137"/>
                </a:lnTo>
                <a:lnTo>
                  <a:pt x="3644" y="6123"/>
                </a:lnTo>
                <a:lnTo>
                  <a:pt x="4720" y="3262"/>
                </a:lnTo>
                <a:lnTo>
                  <a:pt x="5585" y="3262"/>
                </a:lnTo>
                <a:cubicBezTo>
                  <a:pt x="5660" y="3419"/>
                  <a:pt x="5821" y="3528"/>
                  <a:pt x="6007" y="3528"/>
                </a:cubicBezTo>
                <a:cubicBezTo>
                  <a:pt x="6264" y="3528"/>
                  <a:pt x="6473" y="3319"/>
                  <a:pt x="6473" y="3062"/>
                </a:cubicBezTo>
                <a:cubicBezTo>
                  <a:pt x="6473" y="2804"/>
                  <a:pt x="6264" y="2595"/>
                  <a:pt x="6007" y="25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文本框 74">
            <a:extLst>
              <a:ext uri="{FF2B5EF4-FFF2-40B4-BE49-F238E27FC236}">
                <a16:creationId xmlns:a16="http://schemas.microsoft.com/office/drawing/2014/main" id="{5074F6A8-B493-4E70-9E93-FFD95DF4D2D1}"/>
              </a:ext>
            </a:extLst>
          </p:cNvPr>
          <p:cNvSpPr txBox="1"/>
          <p:nvPr/>
        </p:nvSpPr>
        <p:spPr>
          <a:xfrm>
            <a:off x="8381520" y="2371967"/>
            <a:ext cx="1550361" cy="307777"/>
          </a:xfrm>
          <a:prstGeom prst="rect">
            <a:avLst/>
          </a:prstGeom>
          <a:noFill/>
        </p:spPr>
        <p:txBody>
          <a:bodyPr wrap="square" rtlCol="0">
            <a:spAutoFit/>
          </a:bodyPr>
          <a:lstStyle/>
          <a:p>
            <a:pPr algn="r"/>
            <a:r>
              <a:rPr lang="en-US" altLang="zh-CN" sz="1400" dirty="0">
                <a:solidFill>
                  <a:schemeClr val="bg1">
                    <a:lumMod val="95000"/>
                    <a:alpha val="37000"/>
                  </a:schemeClr>
                </a:solidFill>
                <a:latin typeface="思源黑体 CN Light" panose="020B0300000000000000" pitchFamily="34" charset="-122"/>
                <a:ea typeface="思源黑体 CN Light" panose="020B0300000000000000" pitchFamily="34" charset="-122"/>
              </a:rPr>
              <a:t>2022-09-18</a:t>
            </a:r>
            <a:endParaRPr lang="zh-CN" altLang="en-US" sz="1400" dirty="0">
              <a:solidFill>
                <a:schemeClr val="bg1">
                  <a:lumMod val="95000"/>
                  <a:alpha val="37000"/>
                </a:schemeClr>
              </a:solidFill>
              <a:latin typeface="思源黑体 CN Light" panose="020B0300000000000000" pitchFamily="34" charset="-122"/>
              <a:ea typeface="思源黑体 CN Light" panose="020B0300000000000000" pitchFamily="34" charset="-122"/>
            </a:endParaRPr>
          </a:p>
        </p:txBody>
      </p:sp>
      <p:grpSp>
        <p:nvGrpSpPr>
          <p:cNvPr id="96" name="Group 88">
            <a:extLst>
              <a:ext uri="{FF2B5EF4-FFF2-40B4-BE49-F238E27FC236}">
                <a16:creationId xmlns:a16="http://schemas.microsoft.com/office/drawing/2014/main" id="{288B71DE-FEBE-498A-8948-4495C21A8411}"/>
              </a:ext>
            </a:extLst>
          </p:cNvPr>
          <p:cNvGrpSpPr/>
          <p:nvPr/>
        </p:nvGrpSpPr>
        <p:grpSpPr>
          <a:xfrm rot="2069649">
            <a:off x="-463931" y="-2411264"/>
            <a:ext cx="4367189" cy="8018419"/>
            <a:chOff x="5971510" y="-16331"/>
            <a:chExt cx="3197184" cy="5870215"/>
          </a:xfrm>
          <a:noFill/>
        </p:grpSpPr>
        <p:sp>
          <p:nvSpPr>
            <p:cNvPr id="97" name="弧形 89">
              <a:extLst>
                <a:ext uri="{FF2B5EF4-FFF2-40B4-BE49-F238E27FC236}">
                  <a16:creationId xmlns:a16="http://schemas.microsoft.com/office/drawing/2014/main" id="{ECA00E39-8C93-4187-B5CE-E079A53AFBBD}"/>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8" name="弧形 90">
              <a:extLst>
                <a:ext uri="{FF2B5EF4-FFF2-40B4-BE49-F238E27FC236}">
                  <a16:creationId xmlns:a16="http://schemas.microsoft.com/office/drawing/2014/main" id="{F9BB5A02-88BC-47A8-A675-3AD4673751D5}"/>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9" name="弧形 91">
              <a:extLst>
                <a:ext uri="{FF2B5EF4-FFF2-40B4-BE49-F238E27FC236}">
                  <a16:creationId xmlns:a16="http://schemas.microsoft.com/office/drawing/2014/main" id="{A2EE9D80-0646-4E11-8153-417AE504E308}"/>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100" name="弧形 92">
              <a:extLst>
                <a:ext uri="{FF2B5EF4-FFF2-40B4-BE49-F238E27FC236}">
                  <a16:creationId xmlns:a16="http://schemas.microsoft.com/office/drawing/2014/main" id="{A94DB2E3-EFB5-4FD1-9765-8324ADAF4E8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1" name="弧形 93">
              <a:extLst>
                <a:ext uri="{FF2B5EF4-FFF2-40B4-BE49-F238E27FC236}">
                  <a16:creationId xmlns:a16="http://schemas.microsoft.com/office/drawing/2014/main" id="{AD7FF6AD-3284-4005-BBEE-459A6D8EA228}"/>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2" name="弧形 94">
              <a:extLst>
                <a:ext uri="{FF2B5EF4-FFF2-40B4-BE49-F238E27FC236}">
                  <a16:creationId xmlns:a16="http://schemas.microsoft.com/office/drawing/2014/main" id="{30C903C9-F687-4A48-81CF-464AA404E41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
        <p:nvSpPr>
          <p:cNvPr id="113" name="矩形 112">
            <a:extLst>
              <a:ext uri="{FF2B5EF4-FFF2-40B4-BE49-F238E27FC236}">
                <a16:creationId xmlns:a16="http://schemas.microsoft.com/office/drawing/2014/main" id="{FB1AAE89-4ADC-4C18-A191-F1D7E52A55E1}"/>
              </a:ext>
            </a:extLst>
          </p:cNvPr>
          <p:cNvSpPr/>
          <p:nvPr/>
        </p:nvSpPr>
        <p:spPr>
          <a:xfrm flipV="1">
            <a:off x="7011747" y="2701262"/>
            <a:ext cx="2864091" cy="45719"/>
          </a:xfrm>
          <a:prstGeom prst="rect">
            <a:avLst/>
          </a:prstGeom>
          <a:gradFill flip="none" rotWithShape="1">
            <a:gsLst>
              <a:gs pos="0">
                <a:schemeClr val="accent3">
                  <a:lumMod val="0"/>
                  <a:lumOff val="100000"/>
                  <a:alpha val="0"/>
                </a:schemeClr>
              </a:gs>
              <a:gs pos="100000">
                <a:schemeClr val="bg1">
                  <a:alpha val="44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500874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F12AFF8E-C26F-4581-8BEB-DE8986818C8A}"/>
              </a:ext>
            </a:extLst>
          </p:cNvPr>
          <p:cNvGrpSpPr/>
          <p:nvPr/>
        </p:nvGrpSpPr>
        <p:grpSpPr>
          <a:xfrm rot="2069649">
            <a:off x="9898580" y="1955776"/>
            <a:ext cx="4367189" cy="8018419"/>
            <a:chOff x="5971510" y="-16331"/>
            <a:chExt cx="3197184" cy="5870215"/>
          </a:xfrm>
          <a:noFill/>
        </p:grpSpPr>
        <p:sp>
          <p:nvSpPr>
            <p:cNvPr id="90" name="弧形 89">
              <a:extLst>
                <a:ext uri="{FF2B5EF4-FFF2-40B4-BE49-F238E27FC236}">
                  <a16:creationId xmlns:a16="http://schemas.microsoft.com/office/drawing/2014/main" id="{B82B6B8C-FB2D-4758-BB3F-683577160B05}"/>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弧形 90">
              <a:extLst>
                <a:ext uri="{FF2B5EF4-FFF2-40B4-BE49-F238E27FC236}">
                  <a16:creationId xmlns:a16="http://schemas.microsoft.com/office/drawing/2014/main" id="{4BEAA860-E747-49B3-9CAC-7FB4076BE703}"/>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弧形 91">
              <a:extLst>
                <a:ext uri="{FF2B5EF4-FFF2-40B4-BE49-F238E27FC236}">
                  <a16:creationId xmlns:a16="http://schemas.microsoft.com/office/drawing/2014/main" id="{8E6BD296-A8E1-479A-8F69-85C28EB799A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93" name="弧形 92">
              <a:extLst>
                <a:ext uri="{FF2B5EF4-FFF2-40B4-BE49-F238E27FC236}">
                  <a16:creationId xmlns:a16="http://schemas.microsoft.com/office/drawing/2014/main" id="{308B5995-65C1-4EC4-BFFC-5D4CB5F03A3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弧形 93">
              <a:extLst>
                <a:ext uri="{FF2B5EF4-FFF2-40B4-BE49-F238E27FC236}">
                  <a16:creationId xmlns:a16="http://schemas.microsoft.com/office/drawing/2014/main" id="{BC6110AA-BBE0-4C12-8B8B-3067CE6D76D1}"/>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弧形 94">
              <a:extLst>
                <a:ext uri="{FF2B5EF4-FFF2-40B4-BE49-F238E27FC236}">
                  <a16:creationId xmlns:a16="http://schemas.microsoft.com/office/drawing/2014/main" id="{3C452E58-96F5-4DA6-B3D7-35D21E629DEF}"/>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53" name="Group 88">
            <a:extLst>
              <a:ext uri="{FF2B5EF4-FFF2-40B4-BE49-F238E27FC236}">
                <a16:creationId xmlns:a16="http://schemas.microsoft.com/office/drawing/2014/main" id="{485D5412-BB89-4CF2-8525-6404B12EB478}"/>
              </a:ext>
            </a:extLst>
          </p:cNvPr>
          <p:cNvGrpSpPr/>
          <p:nvPr/>
        </p:nvGrpSpPr>
        <p:grpSpPr>
          <a:xfrm rot="2069649">
            <a:off x="-463931" y="-2411264"/>
            <a:ext cx="4367189" cy="8018419"/>
            <a:chOff x="5971510" y="-16331"/>
            <a:chExt cx="3197184" cy="5870215"/>
          </a:xfrm>
          <a:noFill/>
        </p:grpSpPr>
        <p:sp>
          <p:nvSpPr>
            <p:cNvPr id="55" name="弧形 89">
              <a:extLst>
                <a:ext uri="{FF2B5EF4-FFF2-40B4-BE49-F238E27FC236}">
                  <a16:creationId xmlns:a16="http://schemas.microsoft.com/office/drawing/2014/main" id="{688A4F65-EC94-4C1B-8CA1-E662D56DDCD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7" name="弧形 90">
              <a:extLst>
                <a:ext uri="{FF2B5EF4-FFF2-40B4-BE49-F238E27FC236}">
                  <a16:creationId xmlns:a16="http://schemas.microsoft.com/office/drawing/2014/main" id="{34AA5A8C-6172-4E8F-A301-972CFB60BABA}"/>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8" name="弧形 91">
              <a:extLst>
                <a:ext uri="{FF2B5EF4-FFF2-40B4-BE49-F238E27FC236}">
                  <a16:creationId xmlns:a16="http://schemas.microsoft.com/office/drawing/2014/main" id="{BF717ADC-02B3-4AE8-B610-171964795886}"/>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59" name="弧形 92">
              <a:extLst>
                <a:ext uri="{FF2B5EF4-FFF2-40B4-BE49-F238E27FC236}">
                  <a16:creationId xmlns:a16="http://schemas.microsoft.com/office/drawing/2014/main" id="{7A1B6B90-06F1-4DE5-9D6E-2A9BA65AC6EA}"/>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弧形 93">
              <a:extLst>
                <a:ext uri="{FF2B5EF4-FFF2-40B4-BE49-F238E27FC236}">
                  <a16:creationId xmlns:a16="http://schemas.microsoft.com/office/drawing/2014/main" id="{C255CEC7-579B-41AB-B4AB-F3BB7A4D718D}"/>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1" name="弧形 94">
              <a:extLst>
                <a:ext uri="{FF2B5EF4-FFF2-40B4-BE49-F238E27FC236}">
                  <a16:creationId xmlns:a16="http://schemas.microsoft.com/office/drawing/2014/main" id="{EAE854BE-CC92-48DA-AE1C-3C20D35E263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50584" y="-304747"/>
            <a:ext cx="12191999" cy="6858003"/>
          </a:xfrm>
          <a:prstGeom prst="rect">
            <a:avLst/>
          </a:prstGeom>
        </p:spPr>
      </p:pic>
      <p:sp>
        <p:nvSpPr>
          <p:cNvPr id="4" name="文本框 3">
            <a:extLst>
              <a:ext uri="{FF2B5EF4-FFF2-40B4-BE49-F238E27FC236}">
                <a16:creationId xmlns:a16="http://schemas.microsoft.com/office/drawing/2014/main" id="{D32D7BB1-A21F-41EF-8876-34510FB45BC6}"/>
              </a:ext>
            </a:extLst>
          </p:cNvPr>
          <p:cNvSpPr txBox="1"/>
          <p:nvPr/>
        </p:nvSpPr>
        <p:spPr>
          <a:xfrm>
            <a:off x="5290686" y="2404624"/>
            <a:ext cx="1628534" cy="523220"/>
          </a:xfrm>
          <a:prstGeom prst="rect">
            <a:avLst/>
          </a:prstGeom>
          <a:noFill/>
          <a:effectLst>
            <a:reflection blurRad="6350" stA="52000" endA="300" endPos="55000" dir="5400000" sy="-100000" algn="bl" rotWithShape="0"/>
          </a:effectLst>
        </p:spPr>
        <p:txBody>
          <a:bodyPr wrap="square" rtlCol="0">
            <a:spAutoFit/>
          </a:bodyPr>
          <a:lstStyle/>
          <a:p>
            <a:pPr algn="ctr"/>
            <a:r>
              <a:rPr lang="en-US" altLang="zh-CN" sz="2800" b="1" dirty="0">
                <a:solidFill>
                  <a:schemeClr val="bg1">
                    <a:alpha val="61000"/>
                  </a:schemeClr>
                </a:solidFill>
                <a:latin typeface="Arial" panose="020B0604020202020204" pitchFamily="34" charset="0"/>
                <a:cs typeface="Arial" panose="020B0604020202020204" pitchFamily="34" charset="0"/>
              </a:rPr>
              <a:t>Part 01</a:t>
            </a:r>
            <a:endParaRPr lang="zh-CN" altLang="en-US" sz="2800" b="1" dirty="0">
              <a:solidFill>
                <a:schemeClr val="bg1">
                  <a:alpha val="61000"/>
                </a:schemeClr>
              </a:solidFill>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155A0D15-F102-4AAC-BF94-254E7C7E3877}"/>
              </a:ext>
            </a:extLst>
          </p:cNvPr>
          <p:cNvGrpSpPr/>
          <p:nvPr/>
        </p:nvGrpSpPr>
        <p:grpSpPr>
          <a:xfrm>
            <a:off x="3875542" y="1293135"/>
            <a:ext cx="4440916" cy="4440916"/>
            <a:chOff x="2449959" y="936031"/>
            <a:chExt cx="4944829" cy="4944829"/>
          </a:xfrm>
        </p:grpSpPr>
        <p:sp>
          <p:nvSpPr>
            <p:cNvPr id="31" name="椭圆 30">
              <a:extLst>
                <a:ext uri="{FF2B5EF4-FFF2-40B4-BE49-F238E27FC236}">
                  <a16:creationId xmlns:a16="http://schemas.microsoft.com/office/drawing/2014/main" id="{9615BA1B-FBCE-417F-92A1-578CCED8074C}"/>
                </a:ext>
              </a:extLst>
            </p:cNvPr>
            <p:cNvSpPr/>
            <p:nvPr/>
          </p:nvSpPr>
          <p:spPr>
            <a:xfrm rot="16200000">
              <a:off x="2449959"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2" name="椭圆 31">
              <a:extLst>
                <a:ext uri="{FF2B5EF4-FFF2-40B4-BE49-F238E27FC236}">
                  <a16:creationId xmlns:a16="http://schemas.microsoft.com/office/drawing/2014/main" id="{FB2598C8-EFEC-411D-8C05-88F259C4A8D0}"/>
                </a:ext>
              </a:extLst>
            </p:cNvPr>
            <p:cNvSpPr/>
            <p:nvPr/>
          </p:nvSpPr>
          <p:spPr>
            <a:xfrm rot="17280000">
              <a:off x="2566942"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3" name="椭圆 32">
              <a:extLst>
                <a:ext uri="{FF2B5EF4-FFF2-40B4-BE49-F238E27FC236}">
                  <a16:creationId xmlns:a16="http://schemas.microsoft.com/office/drawing/2014/main" id="{F329BC6D-F82A-43A3-B00C-FEFE8FF20E67}"/>
                </a:ext>
              </a:extLst>
            </p:cNvPr>
            <p:cNvSpPr/>
            <p:nvPr/>
          </p:nvSpPr>
          <p:spPr>
            <a:xfrm rot="18360000">
              <a:off x="2906440"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4" name="椭圆 33">
              <a:extLst>
                <a:ext uri="{FF2B5EF4-FFF2-40B4-BE49-F238E27FC236}">
                  <a16:creationId xmlns:a16="http://schemas.microsoft.com/office/drawing/2014/main" id="{2F55363B-5BD9-4B1D-AC12-E8EBD0E6DCD7}"/>
                </a:ext>
              </a:extLst>
            </p:cNvPr>
            <p:cNvSpPr/>
            <p:nvPr/>
          </p:nvSpPr>
          <p:spPr>
            <a:xfrm rot="19440000">
              <a:off x="3435222"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5" name="椭圆 34">
              <a:extLst>
                <a:ext uri="{FF2B5EF4-FFF2-40B4-BE49-F238E27FC236}">
                  <a16:creationId xmlns:a16="http://schemas.microsoft.com/office/drawing/2014/main" id="{916F6CF0-2DBE-46FE-A70A-AF4975E39C1B}"/>
                </a:ext>
              </a:extLst>
            </p:cNvPr>
            <p:cNvSpPr/>
            <p:nvPr/>
          </p:nvSpPr>
          <p:spPr>
            <a:xfrm rot="20520000">
              <a:off x="4101524"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6" name="椭圆 35">
              <a:extLst>
                <a:ext uri="{FF2B5EF4-FFF2-40B4-BE49-F238E27FC236}">
                  <a16:creationId xmlns:a16="http://schemas.microsoft.com/office/drawing/2014/main" id="{B7576FCF-7455-4EA1-A907-560DB6270EC4}"/>
                </a:ext>
              </a:extLst>
            </p:cNvPr>
            <p:cNvSpPr/>
            <p:nvPr/>
          </p:nvSpPr>
          <p:spPr>
            <a:xfrm>
              <a:off x="4840127" y="936031"/>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7" name="椭圆 36">
              <a:extLst>
                <a:ext uri="{FF2B5EF4-FFF2-40B4-BE49-F238E27FC236}">
                  <a16:creationId xmlns:a16="http://schemas.microsoft.com/office/drawing/2014/main" id="{7CA2AF69-14EB-49C4-B00D-DBE88D531563}"/>
                </a:ext>
              </a:extLst>
            </p:cNvPr>
            <p:cNvSpPr/>
            <p:nvPr/>
          </p:nvSpPr>
          <p:spPr>
            <a:xfrm rot="1080000">
              <a:off x="5578729"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8" name="椭圆 37">
              <a:extLst>
                <a:ext uri="{FF2B5EF4-FFF2-40B4-BE49-F238E27FC236}">
                  <a16:creationId xmlns:a16="http://schemas.microsoft.com/office/drawing/2014/main" id="{A0B4EEC9-A1C0-449A-AE35-F35D2450164E}"/>
                </a:ext>
              </a:extLst>
            </p:cNvPr>
            <p:cNvSpPr/>
            <p:nvPr/>
          </p:nvSpPr>
          <p:spPr>
            <a:xfrm rot="2160000">
              <a:off x="6245033"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9" name="椭圆 38">
              <a:extLst>
                <a:ext uri="{FF2B5EF4-FFF2-40B4-BE49-F238E27FC236}">
                  <a16:creationId xmlns:a16="http://schemas.microsoft.com/office/drawing/2014/main" id="{C77D3747-60EF-40AD-A41F-268E17C3B78A}"/>
                </a:ext>
              </a:extLst>
            </p:cNvPr>
            <p:cNvSpPr/>
            <p:nvPr/>
          </p:nvSpPr>
          <p:spPr>
            <a:xfrm rot="3240000">
              <a:off x="6773814"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0" name="椭圆 39">
              <a:extLst>
                <a:ext uri="{FF2B5EF4-FFF2-40B4-BE49-F238E27FC236}">
                  <a16:creationId xmlns:a16="http://schemas.microsoft.com/office/drawing/2014/main" id="{87D07755-C719-4514-8353-2E2280CFC19F}"/>
                </a:ext>
              </a:extLst>
            </p:cNvPr>
            <p:cNvSpPr/>
            <p:nvPr/>
          </p:nvSpPr>
          <p:spPr>
            <a:xfrm rot="4320000">
              <a:off x="7113311"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1" name="椭圆 40">
              <a:extLst>
                <a:ext uri="{FF2B5EF4-FFF2-40B4-BE49-F238E27FC236}">
                  <a16:creationId xmlns:a16="http://schemas.microsoft.com/office/drawing/2014/main" id="{8AF130D4-275E-413E-B195-EA2E96631B80}"/>
                </a:ext>
              </a:extLst>
            </p:cNvPr>
            <p:cNvSpPr/>
            <p:nvPr/>
          </p:nvSpPr>
          <p:spPr>
            <a:xfrm rot="5400000">
              <a:off x="7230295"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2" name="椭圆 41">
              <a:extLst>
                <a:ext uri="{FF2B5EF4-FFF2-40B4-BE49-F238E27FC236}">
                  <a16:creationId xmlns:a16="http://schemas.microsoft.com/office/drawing/2014/main" id="{5B6FB539-2F6D-4FD6-A15A-830AB7095596}"/>
                </a:ext>
              </a:extLst>
            </p:cNvPr>
            <p:cNvSpPr/>
            <p:nvPr/>
          </p:nvSpPr>
          <p:spPr>
            <a:xfrm rot="6480000">
              <a:off x="7113311"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3" name="椭圆 42">
              <a:extLst>
                <a:ext uri="{FF2B5EF4-FFF2-40B4-BE49-F238E27FC236}">
                  <a16:creationId xmlns:a16="http://schemas.microsoft.com/office/drawing/2014/main" id="{459A1726-B1E3-4C60-A245-82205FA50AA3}"/>
                </a:ext>
              </a:extLst>
            </p:cNvPr>
            <p:cNvSpPr/>
            <p:nvPr/>
          </p:nvSpPr>
          <p:spPr>
            <a:xfrm rot="7560000">
              <a:off x="6773814"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4" name="椭圆 43">
              <a:extLst>
                <a:ext uri="{FF2B5EF4-FFF2-40B4-BE49-F238E27FC236}">
                  <a16:creationId xmlns:a16="http://schemas.microsoft.com/office/drawing/2014/main" id="{31AA463F-737A-4319-B9DC-266E340728BB}"/>
                </a:ext>
              </a:extLst>
            </p:cNvPr>
            <p:cNvSpPr/>
            <p:nvPr/>
          </p:nvSpPr>
          <p:spPr>
            <a:xfrm rot="8640000">
              <a:off x="6245033"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椭圆 44">
              <a:extLst>
                <a:ext uri="{FF2B5EF4-FFF2-40B4-BE49-F238E27FC236}">
                  <a16:creationId xmlns:a16="http://schemas.microsoft.com/office/drawing/2014/main" id="{C90AE763-2AA9-4666-BCA5-348CD3A391FD}"/>
                </a:ext>
              </a:extLst>
            </p:cNvPr>
            <p:cNvSpPr/>
            <p:nvPr/>
          </p:nvSpPr>
          <p:spPr>
            <a:xfrm rot="9720000">
              <a:off x="5578729"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6" name="椭圆 45">
              <a:extLst>
                <a:ext uri="{FF2B5EF4-FFF2-40B4-BE49-F238E27FC236}">
                  <a16:creationId xmlns:a16="http://schemas.microsoft.com/office/drawing/2014/main" id="{86ACD098-B448-4380-B48A-C98A677CCFBF}"/>
                </a:ext>
              </a:extLst>
            </p:cNvPr>
            <p:cNvSpPr/>
            <p:nvPr/>
          </p:nvSpPr>
          <p:spPr>
            <a:xfrm rot="10800000">
              <a:off x="4840127" y="571636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7" name="椭圆 46">
              <a:extLst>
                <a:ext uri="{FF2B5EF4-FFF2-40B4-BE49-F238E27FC236}">
                  <a16:creationId xmlns:a16="http://schemas.microsoft.com/office/drawing/2014/main" id="{434E4033-DAEF-452C-8335-3D5633034CF5}"/>
                </a:ext>
              </a:extLst>
            </p:cNvPr>
            <p:cNvSpPr/>
            <p:nvPr/>
          </p:nvSpPr>
          <p:spPr>
            <a:xfrm rot="11880000">
              <a:off x="4101524"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8" name="椭圆 47">
              <a:extLst>
                <a:ext uri="{FF2B5EF4-FFF2-40B4-BE49-F238E27FC236}">
                  <a16:creationId xmlns:a16="http://schemas.microsoft.com/office/drawing/2014/main" id="{E4AF581D-41C1-4364-BC43-82B79F34465E}"/>
                </a:ext>
              </a:extLst>
            </p:cNvPr>
            <p:cNvSpPr/>
            <p:nvPr/>
          </p:nvSpPr>
          <p:spPr>
            <a:xfrm rot="12960000">
              <a:off x="3435222"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9" name="椭圆 48">
              <a:extLst>
                <a:ext uri="{FF2B5EF4-FFF2-40B4-BE49-F238E27FC236}">
                  <a16:creationId xmlns:a16="http://schemas.microsoft.com/office/drawing/2014/main" id="{62854C53-A3A7-454C-9D2F-4DACDA4037E2}"/>
                </a:ext>
              </a:extLst>
            </p:cNvPr>
            <p:cNvSpPr/>
            <p:nvPr/>
          </p:nvSpPr>
          <p:spPr>
            <a:xfrm rot="14040000">
              <a:off x="2906440"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50" name="椭圆 49">
              <a:extLst>
                <a:ext uri="{FF2B5EF4-FFF2-40B4-BE49-F238E27FC236}">
                  <a16:creationId xmlns:a16="http://schemas.microsoft.com/office/drawing/2014/main" id="{5B17291F-2671-4C56-827E-81FB2F812FEF}"/>
                </a:ext>
              </a:extLst>
            </p:cNvPr>
            <p:cNvSpPr/>
            <p:nvPr/>
          </p:nvSpPr>
          <p:spPr>
            <a:xfrm rot="15120000">
              <a:off x="2566942"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
        <p:nvSpPr>
          <p:cNvPr id="6" name="文本框 5">
            <a:extLst>
              <a:ext uri="{FF2B5EF4-FFF2-40B4-BE49-F238E27FC236}">
                <a16:creationId xmlns:a16="http://schemas.microsoft.com/office/drawing/2014/main" id="{EB502F0F-6B7C-40E8-B4FE-D3D92C932CB8}"/>
              </a:ext>
            </a:extLst>
          </p:cNvPr>
          <p:cNvSpPr txBox="1"/>
          <p:nvPr/>
        </p:nvSpPr>
        <p:spPr>
          <a:xfrm>
            <a:off x="4662243" y="3090444"/>
            <a:ext cx="2854686" cy="830997"/>
          </a:xfrm>
          <a:prstGeom prst="rect">
            <a:avLst/>
          </a:prstGeom>
          <a:noFill/>
        </p:spPr>
        <p:txBody>
          <a:bodyPr wrap="square" rtlCol="0">
            <a:spAutoFit/>
          </a:bodyPr>
          <a:lstStyle/>
          <a:p>
            <a:pPr algn="ctr"/>
            <a:r>
              <a:rPr lang="zh-CN" altLang="en-US" sz="48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latin typeface="汉仪综艺体简" panose="02010609000101010101" pitchFamily="49" charset="-122"/>
                <a:ea typeface="汉仪综艺体简" panose="02010609000101010101" pitchFamily="49" charset="-122"/>
              </a:rPr>
              <a:t>研究背景</a:t>
            </a:r>
          </a:p>
        </p:txBody>
      </p:sp>
      <p:grpSp>
        <p:nvGrpSpPr>
          <p:cNvPr id="62" name="Group 88">
            <a:extLst>
              <a:ext uri="{FF2B5EF4-FFF2-40B4-BE49-F238E27FC236}">
                <a16:creationId xmlns:a16="http://schemas.microsoft.com/office/drawing/2014/main" id="{FE589814-F9F1-47DC-B48A-8BF5E5D17AE9}"/>
              </a:ext>
            </a:extLst>
          </p:cNvPr>
          <p:cNvGrpSpPr/>
          <p:nvPr/>
        </p:nvGrpSpPr>
        <p:grpSpPr>
          <a:xfrm rot="2069649">
            <a:off x="-871971" y="-2258864"/>
            <a:ext cx="4367189" cy="8018419"/>
            <a:chOff x="5971510" y="-16331"/>
            <a:chExt cx="3197184" cy="5870215"/>
          </a:xfrm>
          <a:noFill/>
        </p:grpSpPr>
        <p:sp>
          <p:nvSpPr>
            <p:cNvPr id="63" name="弧形 89">
              <a:extLst>
                <a:ext uri="{FF2B5EF4-FFF2-40B4-BE49-F238E27FC236}">
                  <a16:creationId xmlns:a16="http://schemas.microsoft.com/office/drawing/2014/main" id="{2C806D25-32C7-4363-B0D8-B38A15AB734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4" name="弧形 90">
              <a:extLst>
                <a:ext uri="{FF2B5EF4-FFF2-40B4-BE49-F238E27FC236}">
                  <a16:creationId xmlns:a16="http://schemas.microsoft.com/office/drawing/2014/main" id="{B5630952-F11A-4FBA-93BE-362C061BDF42}"/>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弧形 91">
              <a:extLst>
                <a:ext uri="{FF2B5EF4-FFF2-40B4-BE49-F238E27FC236}">
                  <a16:creationId xmlns:a16="http://schemas.microsoft.com/office/drawing/2014/main" id="{7F5D8BE3-0143-4FBF-9ABD-BEDA85DBDA6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66" name="弧形 92">
              <a:extLst>
                <a:ext uri="{FF2B5EF4-FFF2-40B4-BE49-F238E27FC236}">
                  <a16:creationId xmlns:a16="http://schemas.microsoft.com/office/drawing/2014/main" id="{69040A93-13E8-4656-8D80-BE36127AFAE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弧形 93">
              <a:extLst>
                <a:ext uri="{FF2B5EF4-FFF2-40B4-BE49-F238E27FC236}">
                  <a16:creationId xmlns:a16="http://schemas.microsoft.com/office/drawing/2014/main" id="{1170FE00-E918-48E3-A81C-6A4431D1ED92}"/>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弧形 94">
              <a:extLst>
                <a:ext uri="{FF2B5EF4-FFF2-40B4-BE49-F238E27FC236}">
                  <a16:creationId xmlns:a16="http://schemas.microsoft.com/office/drawing/2014/main" id="{73BC2A04-0402-4F7E-BA0D-6C434CD8FF56}"/>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69" name="Group 88">
            <a:extLst>
              <a:ext uri="{FF2B5EF4-FFF2-40B4-BE49-F238E27FC236}">
                <a16:creationId xmlns:a16="http://schemas.microsoft.com/office/drawing/2014/main" id="{A5CBD2B2-80F1-4C0C-B456-0E11541256E9}"/>
              </a:ext>
            </a:extLst>
          </p:cNvPr>
          <p:cNvGrpSpPr/>
          <p:nvPr/>
        </p:nvGrpSpPr>
        <p:grpSpPr>
          <a:xfrm rot="2069649">
            <a:off x="8458152" y="1400250"/>
            <a:ext cx="4367189" cy="8018419"/>
            <a:chOff x="5971510" y="-16331"/>
            <a:chExt cx="3197184" cy="5870215"/>
          </a:xfrm>
          <a:noFill/>
        </p:grpSpPr>
        <p:sp>
          <p:nvSpPr>
            <p:cNvPr id="70" name="弧形 89">
              <a:extLst>
                <a:ext uri="{FF2B5EF4-FFF2-40B4-BE49-F238E27FC236}">
                  <a16:creationId xmlns:a16="http://schemas.microsoft.com/office/drawing/2014/main" id="{FFB9B59C-AA1B-436D-9405-03E6744ED5C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弧形 90">
              <a:extLst>
                <a:ext uri="{FF2B5EF4-FFF2-40B4-BE49-F238E27FC236}">
                  <a16:creationId xmlns:a16="http://schemas.microsoft.com/office/drawing/2014/main" id="{F3137616-8E41-4A59-A6E9-7BD6B188D6A4}"/>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弧形 91">
              <a:extLst>
                <a:ext uri="{FF2B5EF4-FFF2-40B4-BE49-F238E27FC236}">
                  <a16:creationId xmlns:a16="http://schemas.microsoft.com/office/drawing/2014/main" id="{A00B2654-CEEC-4C6B-8AD5-C040545C075A}"/>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73" name="弧形 92">
              <a:extLst>
                <a:ext uri="{FF2B5EF4-FFF2-40B4-BE49-F238E27FC236}">
                  <a16:creationId xmlns:a16="http://schemas.microsoft.com/office/drawing/2014/main" id="{1825FB4A-9390-43DB-B11A-8BDD1275B2B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4" name="弧形 93">
              <a:extLst>
                <a:ext uri="{FF2B5EF4-FFF2-40B4-BE49-F238E27FC236}">
                  <a16:creationId xmlns:a16="http://schemas.microsoft.com/office/drawing/2014/main" id="{116AC08B-5BAF-4414-B09D-FCBB1BC4910A}"/>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5" name="弧形 94">
              <a:extLst>
                <a:ext uri="{FF2B5EF4-FFF2-40B4-BE49-F238E27FC236}">
                  <a16:creationId xmlns:a16="http://schemas.microsoft.com/office/drawing/2014/main" id="{64430E63-BBC6-4B44-A197-B64065634182}"/>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Tree>
    <p:custDataLst>
      <p:tags r:id="rId1"/>
    </p:custDataLst>
    <p:extLst>
      <p:ext uri="{BB962C8B-B14F-4D97-AF65-F5344CB8AC3E}">
        <p14:creationId xmlns:p14="http://schemas.microsoft.com/office/powerpoint/2010/main" val="197561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87CFA-6A2A-4036-917D-24187496E3BE}"/>
              </a:ext>
            </a:extLst>
          </p:cNvPr>
          <p:cNvSpPr>
            <a:spLocks noGrp="1"/>
          </p:cNvSpPr>
          <p:nvPr>
            <p:ph type="title"/>
          </p:nvPr>
        </p:nvSpPr>
        <p:spPr>
          <a:xfrm>
            <a:off x="236737" y="918078"/>
            <a:ext cx="11718525" cy="549276"/>
          </a:xfrm>
        </p:spPr>
        <p:txBody>
          <a:bodyPr/>
          <a:lstStyle/>
          <a:p>
            <a:r>
              <a:rPr lang="zh-CN" altLang="en-US" dirty="0">
                <a:solidFill>
                  <a:schemeClr val="tx1">
                    <a:lumMod val="85000"/>
                    <a:lumOff val="15000"/>
                  </a:schemeClr>
                </a:solidFill>
              </a:rPr>
              <a:t>背景介绍</a:t>
            </a:r>
          </a:p>
        </p:txBody>
      </p:sp>
      <p:sp>
        <p:nvSpPr>
          <p:cNvPr id="21" name="文本框 20">
            <a:extLst>
              <a:ext uri="{FF2B5EF4-FFF2-40B4-BE49-F238E27FC236}">
                <a16:creationId xmlns:a16="http://schemas.microsoft.com/office/drawing/2014/main" id="{F78AEC8A-7A06-442B-84A2-45E32BC3987C}"/>
              </a:ext>
            </a:extLst>
          </p:cNvPr>
          <p:cNvSpPr txBox="1"/>
          <p:nvPr/>
        </p:nvSpPr>
        <p:spPr>
          <a:xfrm>
            <a:off x="793517" y="1856578"/>
            <a:ext cx="2306486" cy="276999"/>
          </a:xfrm>
          <a:prstGeom prst="rect">
            <a:avLst/>
          </a:prstGeom>
          <a:noFill/>
        </p:spPr>
        <p:txBody>
          <a:bodyPr wrap="square" rtlCol="0">
            <a:spAutoFit/>
          </a:bodyPr>
          <a:lstStyle/>
          <a:p>
            <a:r>
              <a:rPr lang="zh-CN" altLang="en-US" sz="1200" b="1" dirty="0">
                <a:solidFill>
                  <a:schemeClr val="tx1">
                    <a:lumMod val="75000"/>
                    <a:lumOff val="25000"/>
                  </a:schemeClr>
                </a:solidFill>
              </a:rPr>
              <a:t>股票价格预测</a:t>
            </a:r>
          </a:p>
        </p:txBody>
      </p:sp>
      <p:sp>
        <p:nvSpPr>
          <p:cNvPr id="61" name="文本框 60">
            <a:extLst>
              <a:ext uri="{FF2B5EF4-FFF2-40B4-BE49-F238E27FC236}">
                <a16:creationId xmlns:a16="http://schemas.microsoft.com/office/drawing/2014/main" id="{72775580-48DA-4810-8A56-FF8E1B4381A3}"/>
              </a:ext>
            </a:extLst>
          </p:cNvPr>
          <p:cNvSpPr txBox="1"/>
          <p:nvPr/>
        </p:nvSpPr>
        <p:spPr>
          <a:xfrm>
            <a:off x="448477" y="2493082"/>
            <a:ext cx="6368120" cy="2358274"/>
          </a:xfrm>
          <a:prstGeom prst="rect">
            <a:avLst/>
          </a:prstGeom>
          <a:noFill/>
        </p:spPr>
        <p:txBody>
          <a:bodyPr wrap="square">
            <a:spAutoFit/>
          </a:bodyPr>
          <a:lstStyle/>
          <a:p>
            <a:pPr algn="just">
              <a:lnSpc>
                <a:spcPct val="120000"/>
              </a:lnSpc>
              <a:spcBef>
                <a:spcPts val="600"/>
              </a:spcBef>
              <a:spcAft>
                <a:spcPts val="600"/>
              </a:spcAft>
            </a:pPr>
            <a:r>
              <a:rPr lang="zh-CN" altLang="zh-CN" sz="1800" dirty="0">
                <a:effectLst/>
                <a:ea typeface="等线" panose="02010600030101010101" pitchFamily="2" charset="-122"/>
                <a:cs typeface="Times New Roman" panose="02020603050405020304" pitchFamily="18" charset="0"/>
              </a:rPr>
              <a:t>关于股票指标是否可预估一直存在着争论</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algn="just">
              <a:lnSpc>
                <a:spcPct val="120000"/>
              </a:lnSpc>
              <a:spcBef>
                <a:spcPts val="600"/>
              </a:spcBef>
              <a:spcAft>
                <a:spcPts val="600"/>
              </a:spcAft>
            </a:pPr>
            <a:r>
              <a:rPr lang="zh-CN" altLang="zh-CN" sz="1800" dirty="0">
                <a:effectLst/>
                <a:ea typeface="等线" panose="02010600030101010101" pitchFamily="2" charset="-122"/>
                <a:cs typeface="Times New Roman" panose="02020603050405020304" pitchFamily="18" charset="0"/>
              </a:rPr>
              <a:t> </a:t>
            </a:r>
            <a:r>
              <a:rPr lang="en-US" altLang="zh-CN" dirty="0">
                <a:ea typeface="等线" panose="02010600030101010101" pitchFamily="2" charset="-122"/>
                <a:cs typeface="Times New Roman" panose="02020603050405020304" pitchFamily="18" charset="0"/>
              </a:rPr>
              <a:t>T</a:t>
            </a:r>
            <a:r>
              <a:rPr lang="en-US" altLang="zh-CN" sz="1800" dirty="0">
                <a:effectLst/>
                <a:ea typeface="等线" panose="02010600030101010101" pitchFamily="2" charset="-122"/>
                <a:cs typeface="Times New Roman" panose="02020603050405020304" pitchFamily="18" charset="0"/>
              </a:rPr>
              <a:t>he Efficient Market Hypothesis (</a:t>
            </a:r>
            <a:r>
              <a:rPr lang="en-US" altLang="zh-CN" sz="1800" dirty="0" err="1">
                <a:effectLst/>
                <a:ea typeface="等线" panose="02010600030101010101" pitchFamily="2" charset="-122"/>
                <a:cs typeface="Times New Roman" panose="02020603050405020304" pitchFamily="18" charset="0"/>
              </a:rPr>
              <a:t>Fama</a:t>
            </a:r>
            <a:r>
              <a:rPr lang="en-US" altLang="zh-CN" sz="1800" dirty="0">
                <a:effectLst/>
                <a:ea typeface="等线" panose="02010600030101010101" pitchFamily="2" charset="-122"/>
                <a:cs typeface="Times New Roman" panose="02020603050405020304" pitchFamily="18" charset="0"/>
              </a:rPr>
              <a:t>, 1965) </a:t>
            </a:r>
          </a:p>
          <a:p>
            <a:pPr algn="just">
              <a:lnSpc>
                <a:spcPct val="120000"/>
              </a:lnSpc>
              <a:spcBef>
                <a:spcPts val="600"/>
              </a:spcBef>
              <a:spcAft>
                <a:spcPts val="600"/>
              </a:spcAft>
            </a:pPr>
            <a:r>
              <a:rPr lang="zh-CN" altLang="zh-CN" sz="1800" dirty="0">
                <a:effectLst/>
                <a:ea typeface="等线" panose="02010600030101010101" pitchFamily="2" charset="-122"/>
                <a:cs typeface="Times New Roman" panose="02020603050405020304" pitchFamily="18" charset="0"/>
              </a:rPr>
              <a:t>市场并不能反应所有的信息</a:t>
            </a:r>
            <a:endParaRPr lang="en-US" altLang="zh-CN" sz="1800" dirty="0">
              <a:effectLst/>
              <a:ea typeface="等线" panose="02010600030101010101" pitchFamily="2" charset="-122"/>
              <a:cs typeface="Times New Roman" panose="02020603050405020304" pitchFamily="18" charset="0"/>
            </a:endParaRPr>
          </a:p>
          <a:p>
            <a:pPr algn="just">
              <a:lnSpc>
                <a:spcPct val="120000"/>
              </a:lnSpc>
              <a:spcBef>
                <a:spcPts val="600"/>
              </a:spcBef>
              <a:spcAft>
                <a:spcPts val="600"/>
              </a:spcAft>
            </a:pPr>
            <a:r>
              <a:rPr lang="zh-CN" altLang="en-US" sz="1800" dirty="0">
                <a:effectLst/>
                <a:ea typeface="等线" panose="02010600030101010101" pitchFamily="2" charset="-122"/>
                <a:cs typeface="Times New Roman" panose="02020603050405020304" pitchFamily="18" charset="0"/>
              </a:rPr>
              <a:t>散户投资者占中国</a:t>
            </a:r>
            <a:r>
              <a:rPr lang="en-US" altLang="zh-CN" sz="1800" dirty="0">
                <a:effectLst/>
                <a:ea typeface="等线" panose="02010600030101010101" pitchFamily="2" charset="-122"/>
                <a:cs typeface="Times New Roman" panose="02020603050405020304" pitchFamily="18" charset="0"/>
              </a:rPr>
              <a:t>A</a:t>
            </a:r>
            <a:r>
              <a:rPr lang="zh-CN" altLang="en-US" sz="1800" dirty="0">
                <a:effectLst/>
                <a:ea typeface="等线" panose="02010600030101010101" pitchFamily="2" charset="-122"/>
                <a:cs typeface="Times New Roman" panose="02020603050405020304" pitchFamily="18" charset="0"/>
              </a:rPr>
              <a:t>股市场交易量的</a:t>
            </a:r>
            <a:r>
              <a:rPr lang="en-US" altLang="zh-CN" sz="1800" dirty="0">
                <a:effectLst/>
                <a:ea typeface="等线" panose="02010600030101010101" pitchFamily="2" charset="-122"/>
                <a:cs typeface="Times New Roman" panose="02020603050405020304" pitchFamily="18" charset="0"/>
              </a:rPr>
              <a:t>80%</a:t>
            </a:r>
            <a:r>
              <a:rPr lang="zh-CN" altLang="en-US" dirty="0">
                <a:ea typeface="等线" panose="02010600030101010101" pitchFamily="2" charset="-122"/>
                <a:cs typeface="Times New Roman" panose="02020603050405020304" pitchFamily="18" charset="0"/>
              </a:rPr>
              <a:t>左右</a:t>
            </a:r>
            <a:endParaRPr lang="en-US" altLang="zh-CN" dirty="0">
              <a:ea typeface="等线" panose="02010600030101010101" pitchFamily="2" charset="-122"/>
              <a:cs typeface="Times New Roman" panose="02020603050405020304" pitchFamily="18" charset="0"/>
            </a:endParaRPr>
          </a:p>
          <a:p>
            <a:pPr algn="just">
              <a:lnSpc>
                <a:spcPct val="120000"/>
              </a:lnSpc>
              <a:spcBef>
                <a:spcPts val="600"/>
              </a:spcBef>
              <a:spcAft>
                <a:spcPts val="600"/>
              </a:spcAft>
            </a:pPr>
            <a:r>
              <a:rPr lang="zh-CN" altLang="zh-CN" sz="900" dirty="0">
                <a:effectLst/>
                <a:ea typeface="等线" panose="02010600030101010101" pitchFamily="2" charset="-122"/>
                <a:cs typeface="Times New Roman" panose="02020603050405020304" pitchFamily="18" charset="0"/>
              </a:rPr>
              <a:t>基于这样一个市场环境下，我认为股票的</a:t>
            </a:r>
            <a:r>
              <a:rPr lang="zh-CN" altLang="en-US" sz="900" dirty="0">
                <a:ea typeface="等线" panose="02010600030101010101" pitchFamily="2" charset="-122"/>
                <a:cs typeface="Times New Roman" panose="02020603050405020304" pitchFamily="18" charset="0"/>
              </a:rPr>
              <a:t>情绪</a:t>
            </a:r>
            <a:r>
              <a:rPr lang="zh-CN" altLang="zh-CN" sz="900" dirty="0">
                <a:effectLst/>
                <a:ea typeface="等线" panose="02010600030101010101" pitchFamily="2" charset="-122"/>
                <a:cs typeface="Times New Roman" panose="02020603050405020304" pitchFamily="18" charset="0"/>
              </a:rPr>
              <a:t>指标预测是可行且有一定效果的，基于投资者的情绪分析与技术性指标对股票预测的预测对我们在日后选择股票组合是有帮助的</a:t>
            </a:r>
            <a:r>
              <a:rPr lang="zh-CN" altLang="en-US" sz="900" dirty="0">
                <a:ea typeface="等线" panose="02010600030101010101" pitchFamily="2" charset="-122"/>
                <a:cs typeface="Times New Roman" panose="02020603050405020304" pitchFamily="18" charset="0"/>
              </a:rPr>
              <a:t>。</a:t>
            </a:r>
            <a:endParaRPr lang="zh-CN" altLang="en-US" sz="600" dirty="0">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E91946CC-726C-45C0-97B7-997F705341F3}"/>
              </a:ext>
            </a:extLst>
          </p:cNvPr>
          <p:cNvGrpSpPr/>
          <p:nvPr/>
        </p:nvGrpSpPr>
        <p:grpSpPr>
          <a:xfrm>
            <a:off x="538012" y="1876678"/>
            <a:ext cx="236797" cy="236797"/>
            <a:chOff x="4513003" y="2069479"/>
            <a:chExt cx="399024" cy="399024"/>
          </a:xfrm>
        </p:grpSpPr>
        <p:sp>
          <p:nvSpPr>
            <p:cNvPr id="63" name="椭圆 62">
              <a:extLst>
                <a:ext uri="{FF2B5EF4-FFF2-40B4-BE49-F238E27FC236}">
                  <a16:creationId xmlns:a16="http://schemas.microsoft.com/office/drawing/2014/main" id="{476F5E0B-82FB-4EC9-9745-BD2D1544DD24}"/>
                </a:ext>
              </a:extLst>
            </p:cNvPr>
            <p:cNvSpPr/>
            <p:nvPr/>
          </p:nvSpPr>
          <p:spPr>
            <a:xfrm>
              <a:off x="4513003" y="2069479"/>
              <a:ext cx="399024" cy="3990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pulse_121732">
              <a:extLst>
                <a:ext uri="{FF2B5EF4-FFF2-40B4-BE49-F238E27FC236}">
                  <a16:creationId xmlns:a16="http://schemas.microsoft.com/office/drawing/2014/main" id="{7C25D3B8-898C-4168-BAA5-ADF92DB5A531}"/>
                </a:ext>
              </a:extLst>
            </p:cNvPr>
            <p:cNvSpPr/>
            <p:nvPr/>
          </p:nvSpPr>
          <p:spPr>
            <a:xfrm>
              <a:off x="4556277" y="2121440"/>
              <a:ext cx="312477" cy="295102"/>
            </a:xfrm>
            <a:custGeom>
              <a:avLst/>
              <a:gdLst>
                <a:gd name="T0" fmla="*/ 6007 w 6473"/>
                <a:gd name="T1" fmla="*/ 2595 h 6123"/>
                <a:gd name="T2" fmla="*/ 5585 w 6473"/>
                <a:gd name="T3" fmla="*/ 2862 h 6123"/>
                <a:gd name="T4" fmla="*/ 4443 w 6473"/>
                <a:gd name="T5" fmla="*/ 2862 h 6123"/>
                <a:gd name="T6" fmla="*/ 3644 w 6473"/>
                <a:gd name="T7" fmla="*/ 4987 h 6123"/>
                <a:gd name="T8" fmla="*/ 1769 w 6473"/>
                <a:gd name="T9" fmla="*/ 0 h 6123"/>
                <a:gd name="T10" fmla="*/ 693 w 6473"/>
                <a:gd name="T11" fmla="*/ 2862 h 6123"/>
                <a:gd name="T12" fmla="*/ 0 w 6473"/>
                <a:gd name="T13" fmla="*/ 2862 h 6123"/>
                <a:gd name="T14" fmla="*/ 0 w 6473"/>
                <a:gd name="T15" fmla="*/ 3262 h 6123"/>
                <a:gd name="T16" fmla="*/ 970 w 6473"/>
                <a:gd name="T17" fmla="*/ 3262 h 6123"/>
                <a:gd name="T18" fmla="*/ 1769 w 6473"/>
                <a:gd name="T19" fmla="*/ 1137 h 6123"/>
                <a:gd name="T20" fmla="*/ 3644 w 6473"/>
                <a:gd name="T21" fmla="*/ 6123 h 6123"/>
                <a:gd name="T22" fmla="*/ 4720 w 6473"/>
                <a:gd name="T23" fmla="*/ 3262 h 6123"/>
                <a:gd name="T24" fmla="*/ 5585 w 6473"/>
                <a:gd name="T25" fmla="*/ 3262 h 6123"/>
                <a:gd name="T26" fmla="*/ 6007 w 6473"/>
                <a:gd name="T27" fmla="*/ 3528 h 6123"/>
                <a:gd name="T28" fmla="*/ 6473 w 6473"/>
                <a:gd name="T29" fmla="*/ 3062 h 6123"/>
                <a:gd name="T30" fmla="*/ 6007 w 6473"/>
                <a:gd name="T31" fmla="*/ 2595 h 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73" h="6123">
                  <a:moveTo>
                    <a:pt x="6007" y="2595"/>
                  </a:moveTo>
                  <a:cubicBezTo>
                    <a:pt x="5821" y="2595"/>
                    <a:pt x="5660" y="2704"/>
                    <a:pt x="5585" y="2862"/>
                  </a:cubicBezTo>
                  <a:lnTo>
                    <a:pt x="4443" y="2862"/>
                  </a:lnTo>
                  <a:lnTo>
                    <a:pt x="3644" y="4987"/>
                  </a:lnTo>
                  <a:lnTo>
                    <a:pt x="1769" y="0"/>
                  </a:lnTo>
                  <a:lnTo>
                    <a:pt x="693" y="2862"/>
                  </a:lnTo>
                  <a:lnTo>
                    <a:pt x="0" y="2862"/>
                  </a:lnTo>
                  <a:lnTo>
                    <a:pt x="0" y="3262"/>
                  </a:lnTo>
                  <a:lnTo>
                    <a:pt x="970" y="3262"/>
                  </a:lnTo>
                  <a:lnTo>
                    <a:pt x="1769" y="1137"/>
                  </a:lnTo>
                  <a:lnTo>
                    <a:pt x="3644" y="6123"/>
                  </a:lnTo>
                  <a:lnTo>
                    <a:pt x="4720" y="3262"/>
                  </a:lnTo>
                  <a:lnTo>
                    <a:pt x="5585" y="3262"/>
                  </a:lnTo>
                  <a:cubicBezTo>
                    <a:pt x="5660" y="3419"/>
                    <a:pt x="5821" y="3528"/>
                    <a:pt x="6007" y="3528"/>
                  </a:cubicBezTo>
                  <a:cubicBezTo>
                    <a:pt x="6264" y="3528"/>
                    <a:pt x="6473" y="3319"/>
                    <a:pt x="6473" y="3062"/>
                  </a:cubicBezTo>
                  <a:cubicBezTo>
                    <a:pt x="6473" y="2804"/>
                    <a:pt x="6264" y="2595"/>
                    <a:pt x="6007" y="25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cxnSp>
        <p:nvCxnSpPr>
          <p:cNvPr id="74" name="直接连接符 73">
            <a:extLst>
              <a:ext uri="{FF2B5EF4-FFF2-40B4-BE49-F238E27FC236}">
                <a16:creationId xmlns:a16="http://schemas.microsoft.com/office/drawing/2014/main" id="{F386035D-BA3E-41EC-B0B6-C5CFB04BF7B5}"/>
              </a:ext>
            </a:extLst>
          </p:cNvPr>
          <p:cNvCxnSpPr>
            <a:cxnSpLocks/>
          </p:cNvCxnSpPr>
          <p:nvPr/>
        </p:nvCxnSpPr>
        <p:spPr>
          <a:xfrm flipV="1">
            <a:off x="899886" y="2113475"/>
            <a:ext cx="1640114" cy="0"/>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B731C7-39AA-4E59-BD77-8C5648DC00E0}"/>
              </a:ext>
            </a:extLst>
          </p:cNvPr>
          <p:cNvCxnSpPr/>
          <p:nvPr/>
        </p:nvCxnSpPr>
        <p:spPr>
          <a:xfrm>
            <a:off x="7781207" y="6637185"/>
            <a:ext cx="1959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4CC872A-BEF6-A438-3A0A-D15720D57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207" y="1751703"/>
            <a:ext cx="4095095" cy="4095095"/>
          </a:xfrm>
          <a:prstGeom prst="rect">
            <a:avLst/>
          </a:prstGeom>
        </p:spPr>
      </p:pic>
      <p:sp>
        <p:nvSpPr>
          <p:cNvPr id="13" name="文本框 12">
            <a:extLst>
              <a:ext uri="{FF2B5EF4-FFF2-40B4-BE49-F238E27FC236}">
                <a16:creationId xmlns:a16="http://schemas.microsoft.com/office/drawing/2014/main" id="{E163A1F2-6617-F23F-BA2A-85AB435599CC}"/>
              </a:ext>
            </a:extLst>
          </p:cNvPr>
          <p:cNvSpPr txBox="1"/>
          <p:nvPr/>
        </p:nvSpPr>
        <p:spPr>
          <a:xfrm>
            <a:off x="6542149" y="6047999"/>
            <a:ext cx="7304730" cy="246221"/>
          </a:xfrm>
          <a:prstGeom prst="rect">
            <a:avLst/>
          </a:prstGeom>
          <a:noFill/>
        </p:spPr>
        <p:txBody>
          <a:bodyPr wrap="square">
            <a:spAutoFit/>
          </a:bodyPr>
          <a:lstStyle/>
          <a:p>
            <a:r>
              <a:rPr lang="en-US" altLang="zh-CN" sz="1000" dirty="0" err="1">
                <a:solidFill>
                  <a:srgbClr val="333333"/>
                </a:solidFill>
                <a:effectLst/>
                <a:latin typeface="Arial" panose="020B0604020202020204" pitchFamily="34" charset="0"/>
                <a:ea typeface="等线" panose="02010600030101010101" pitchFamily="2" charset="-122"/>
              </a:rPr>
              <a:t>Fama</a:t>
            </a:r>
            <a:r>
              <a:rPr lang="en-US" altLang="zh-CN" sz="1000" dirty="0">
                <a:solidFill>
                  <a:srgbClr val="333333"/>
                </a:solidFill>
                <a:effectLst/>
                <a:latin typeface="Arial" panose="020B0604020202020204" pitchFamily="34" charset="0"/>
                <a:ea typeface="等线" panose="02010600030101010101" pitchFamily="2" charset="-122"/>
              </a:rPr>
              <a:t>, E. (1965). The behavior of stock-market prices. The Journal of Business, 38(1), 34–105.</a:t>
            </a:r>
            <a:endParaRPr lang="zh-CN" altLang="en-US" dirty="0"/>
          </a:p>
        </p:txBody>
      </p:sp>
      <p:sp>
        <p:nvSpPr>
          <p:cNvPr id="15" name="文本框 14">
            <a:extLst>
              <a:ext uri="{FF2B5EF4-FFF2-40B4-BE49-F238E27FC236}">
                <a16:creationId xmlns:a16="http://schemas.microsoft.com/office/drawing/2014/main" id="{EFB22D24-4EA7-6938-0CC5-4D26C24E477A}"/>
              </a:ext>
            </a:extLst>
          </p:cNvPr>
          <p:cNvSpPr txBox="1"/>
          <p:nvPr/>
        </p:nvSpPr>
        <p:spPr>
          <a:xfrm>
            <a:off x="6542149" y="6290317"/>
            <a:ext cx="7304730" cy="400110"/>
          </a:xfrm>
          <a:prstGeom prst="rect">
            <a:avLst/>
          </a:prstGeom>
          <a:noFill/>
        </p:spPr>
        <p:txBody>
          <a:bodyPr wrap="square">
            <a:spAutoFit/>
          </a:bodyPr>
          <a:lstStyle/>
          <a:p>
            <a:pPr algn="just"/>
            <a:r>
              <a:rPr lang="en-US" altLang="zh-CN" sz="10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Jing, N., Wu, Z., &amp; Wang, H. (2021). A hybrid model integrating deep learning with investor </a:t>
            </a:r>
          </a:p>
          <a:p>
            <a:pPr algn="just"/>
            <a:r>
              <a:rPr lang="en-US" altLang="zh-CN" sz="10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sentiment analysis for stock price prediction. </a:t>
            </a:r>
            <a:r>
              <a:rPr lang="en-US" altLang="zh-CN" sz="1000" i="1"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Expert Systems with Applications</a:t>
            </a:r>
            <a:r>
              <a:rPr lang="en-US" altLang="zh-CN" sz="10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000" i="1"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178</a:t>
            </a:r>
            <a:r>
              <a:rPr lang="en-US" altLang="zh-CN" sz="10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115019.</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9034349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80AD3-7D6A-411C-B1CB-6384CC4CCDDC}"/>
              </a:ext>
            </a:extLst>
          </p:cNvPr>
          <p:cNvSpPr>
            <a:spLocks noGrp="1"/>
          </p:cNvSpPr>
          <p:nvPr>
            <p:ph type="title"/>
          </p:nvPr>
        </p:nvSpPr>
        <p:spPr>
          <a:xfrm>
            <a:off x="196810" y="927833"/>
            <a:ext cx="11718525" cy="549276"/>
          </a:xfrm>
        </p:spPr>
        <p:txBody>
          <a:bodyPr/>
          <a:lstStyle/>
          <a:p>
            <a:r>
              <a:rPr lang="zh-CN" altLang="en-US" dirty="0"/>
              <a:t>研究目的</a:t>
            </a:r>
          </a:p>
        </p:txBody>
      </p:sp>
      <p:sp>
        <p:nvSpPr>
          <p:cNvPr id="8" name="文本框 7">
            <a:extLst>
              <a:ext uri="{FF2B5EF4-FFF2-40B4-BE49-F238E27FC236}">
                <a16:creationId xmlns:a16="http://schemas.microsoft.com/office/drawing/2014/main" id="{499A4C09-F055-4968-8740-7DE1C49D4A4D}"/>
              </a:ext>
            </a:extLst>
          </p:cNvPr>
          <p:cNvSpPr txBox="1"/>
          <p:nvPr/>
        </p:nvSpPr>
        <p:spPr>
          <a:xfrm>
            <a:off x="805922" y="1777229"/>
            <a:ext cx="2474495" cy="276999"/>
          </a:xfrm>
          <a:prstGeom prst="rect">
            <a:avLst/>
          </a:prstGeom>
          <a:noFill/>
        </p:spPr>
        <p:txBody>
          <a:bodyPr wrap="square">
            <a:spAutoFit/>
          </a:bodyPr>
          <a:lstStyle/>
          <a:p>
            <a:pPr algn="ctr"/>
            <a:r>
              <a:rPr lang="zh-CN" altLang="en-US" sz="1200" b="1" i="0" dirty="0">
                <a:effectLst/>
                <a:latin typeface="+mn-ea"/>
              </a:rPr>
              <a:t>股票情绪分析</a:t>
            </a:r>
          </a:p>
        </p:txBody>
      </p:sp>
      <p:sp>
        <p:nvSpPr>
          <p:cNvPr id="9" name="文本框 8">
            <a:extLst>
              <a:ext uri="{FF2B5EF4-FFF2-40B4-BE49-F238E27FC236}">
                <a16:creationId xmlns:a16="http://schemas.microsoft.com/office/drawing/2014/main" id="{45DEFFBE-2297-4796-95B3-46BFF86EC0E2}"/>
              </a:ext>
            </a:extLst>
          </p:cNvPr>
          <p:cNvSpPr txBox="1"/>
          <p:nvPr/>
        </p:nvSpPr>
        <p:spPr>
          <a:xfrm>
            <a:off x="7119767" y="1721533"/>
            <a:ext cx="1926441" cy="276999"/>
          </a:xfrm>
          <a:prstGeom prst="rect">
            <a:avLst/>
          </a:prstGeom>
          <a:noFill/>
        </p:spPr>
        <p:txBody>
          <a:bodyPr wrap="square">
            <a:spAutoFit/>
          </a:bodyPr>
          <a:lstStyle/>
          <a:p>
            <a:pPr algn="ctr"/>
            <a:r>
              <a:rPr lang="zh-CN" altLang="en-US" sz="1200" b="1" i="0" dirty="0">
                <a:effectLst/>
                <a:latin typeface="+mn-ea"/>
              </a:rPr>
              <a:t>君实生物股票</a:t>
            </a:r>
          </a:p>
        </p:txBody>
      </p:sp>
      <p:sp>
        <p:nvSpPr>
          <p:cNvPr id="30" name="矩形 29">
            <a:extLst>
              <a:ext uri="{FF2B5EF4-FFF2-40B4-BE49-F238E27FC236}">
                <a16:creationId xmlns:a16="http://schemas.microsoft.com/office/drawing/2014/main" id="{2EFC6651-7586-4920-9D93-CD8BD3DD2210}"/>
              </a:ext>
            </a:extLst>
          </p:cNvPr>
          <p:cNvSpPr/>
          <p:nvPr/>
        </p:nvSpPr>
        <p:spPr>
          <a:xfrm>
            <a:off x="4200868" y="2138295"/>
            <a:ext cx="7222198" cy="907941"/>
          </a:xfrm>
          <a:prstGeom prst="rect">
            <a:avLst/>
          </a:prstGeom>
          <a:noFill/>
        </p:spPr>
        <p:txBody>
          <a:bodyPr wrap="square" rtlCol="0">
            <a:spAutoFit/>
          </a:bodyPr>
          <a:lstStyle/>
          <a:p>
            <a:pPr marL="171450" indent="-171450" algn="just">
              <a:spcAft>
                <a:spcPts val="600"/>
              </a:spcAft>
              <a:buFont typeface="Arial" panose="020B0604020202020204" pitchFamily="34" charset="0"/>
              <a:buChar char="•"/>
            </a:pPr>
            <a:r>
              <a:rPr lang="zh-CN" altLang="en-US" sz="1200" b="0" i="0" dirty="0">
                <a:solidFill>
                  <a:srgbClr val="101214"/>
                </a:solidFill>
                <a:effectLst/>
                <a:latin typeface="PingFang SC"/>
              </a:rPr>
              <a:t>对于预测收盘价，每小时的投资者情绪具有两个小时的领先预测能力。</a:t>
            </a:r>
            <a:endParaRPr lang="zh-CN" altLang="en-US" sz="1200" dirty="0">
              <a:latin typeface="微软雅黑" panose="020B0503020204020204" pitchFamily="34" charset="-122"/>
              <a:ea typeface="微软雅黑" panose="020B0503020204020204" pitchFamily="34" charset="-122"/>
            </a:endParaRPr>
          </a:p>
          <a:p>
            <a:pPr marL="171450" indent="-171450" algn="just">
              <a:spcAft>
                <a:spcPts val="600"/>
              </a:spcAft>
              <a:buFont typeface="Arial" panose="020B0604020202020204" pitchFamily="34" charset="0"/>
              <a:buChar char="•"/>
            </a:pPr>
            <a:r>
              <a:rPr lang="zh-CN" altLang="en-US" sz="1200" b="1" dirty="0">
                <a:solidFill>
                  <a:srgbClr val="7B102B"/>
                </a:solidFill>
              </a:rPr>
              <a:t>因此，我们获取了</a:t>
            </a:r>
            <a:r>
              <a:rPr lang="en-US" altLang="zh-CN" sz="1200" b="1" dirty="0">
                <a:solidFill>
                  <a:srgbClr val="7B102B"/>
                </a:solidFill>
              </a:rPr>
              <a:t>Choice</a:t>
            </a:r>
            <a:r>
              <a:rPr lang="zh-CN" altLang="en-US" sz="1200" b="1" dirty="0">
                <a:solidFill>
                  <a:srgbClr val="7B102B"/>
                </a:solidFill>
              </a:rPr>
              <a:t>金融终端中君实生物股票</a:t>
            </a:r>
            <a:r>
              <a:rPr lang="en-US" altLang="zh-CN" sz="1200" b="1" dirty="0">
                <a:solidFill>
                  <a:srgbClr val="7B102B"/>
                </a:solidFill>
              </a:rPr>
              <a:t>2021</a:t>
            </a:r>
            <a:r>
              <a:rPr lang="zh-CN" altLang="en-US" sz="1200" b="1" dirty="0">
                <a:solidFill>
                  <a:srgbClr val="7B102B"/>
                </a:solidFill>
              </a:rPr>
              <a:t>年</a:t>
            </a:r>
            <a:r>
              <a:rPr lang="en-US" altLang="zh-CN" sz="1200" b="1" dirty="0">
                <a:solidFill>
                  <a:srgbClr val="7B102B"/>
                </a:solidFill>
              </a:rPr>
              <a:t>7</a:t>
            </a:r>
            <a:r>
              <a:rPr lang="zh-CN" altLang="en-US" sz="1200" b="1" dirty="0">
                <a:solidFill>
                  <a:srgbClr val="7B102B"/>
                </a:solidFill>
              </a:rPr>
              <a:t>月</a:t>
            </a:r>
            <a:r>
              <a:rPr lang="en-US" altLang="zh-CN" sz="1200" b="1" dirty="0">
                <a:solidFill>
                  <a:srgbClr val="7B102B"/>
                </a:solidFill>
              </a:rPr>
              <a:t>5</a:t>
            </a:r>
            <a:r>
              <a:rPr lang="zh-CN" altLang="en-US" sz="1200" b="1" dirty="0">
                <a:solidFill>
                  <a:srgbClr val="7B102B"/>
                </a:solidFill>
              </a:rPr>
              <a:t>日至</a:t>
            </a:r>
            <a:r>
              <a:rPr lang="en-US" altLang="zh-CN" sz="1200" b="1" dirty="0">
                <a:solidFill>
                  <a:srgbClr val="7B102B"/>
                </a:solidFill>
              </a:rPr>
              <a:t>2022</a:t>
            </a:r>
            <a:r>
              <a:rPr lang="zh-CN" altLang="en-US" sz="1200" b="1" dirty="0">
                <a:solidFill>
                  <a:srgbClr val="7B102B"/>
                </a:solidFill>
              </a:rPr>
              <a:t>年</a:t>
            </a:r>
            <a:r>
              <a:rPr lang="en-US" altLang="zh-CN" sz="1200" b="1" dirty="0">
                <a:solidFill>
                  <a:srgbClr val="7B102B"/>
                </a:solidFill>
              </a:rPr>
              <a:t>8</a:t>
            </a:r>
            <a:r>
              <a:rPr lang="zh-CN" altLang="en-US" sz="1200" b="1" dirty="0">
                <a:solidFill>
                  <a:srgbClr val="7B102B"/>
                </a:solidFill>
              </a:rPr>
              <a:t>月</a:t>
            </a:r>
            <a:r>
              <a:rPr lang="en-US" altLang="zh-CN" sz="1200" b="1" dirty="0">
                <a:solidFill>
                  <a:srgbClr val="7B102B"/>
                </a:solidFill>
              </a:rPr>
              <a:t>12</a:t>
            </a:r>
            <a:r>
              <a:rPr lang="zh-CN" altLang="en-US" sz="1200" b="1" dirty="0">
                <a:solidFill>
                  <a:srgbClr val="7B102B"/>
                </a:solidFill>
              </a:rPr>
              <a:t>日每</a:t>
            </a:r>
            <a:r>
              <a:rPr lang="en-US" altLang="zh-CN" sz="1200" b="1" dirty="0">
                <a:solidFill>
                  <a:srgbClr val="7B102B"/>
                </a:solidFill>
              </a:rPr>
              <a:t>60</a:t>
            </a:r>
            <a:r>
              <a:rPr lang="zh-CN" altLang="en-US" sz="1200" b="1" dirty="0">
                <a:solidFill>
                  <a:srgbClr val="7B102B"/>
                </a:solidFill>
              </a:rPr>
              <a:t>分钟线的数据，分别为</a:t>
            </a:r>
            <a:r>
              <a:rPr lang="en-US" altLang="zh-CN" sz="1200" b="1" dirty="0">
                <a:solidFill>
                  <a:srgbClr val="7B102B"/>
                </a:solidFill>
              </a:rPr>
              <a:t>10:30</a:t>
            </a:r>
            <a:r>
              <a:rPr lang="zh-CN" altLang="en-US" sz="1200" b="1" dirty="0">
                <a:solidFill>
                  <a:srgbClr val="7B102B"/>
                </a:solidFill>
              </a:rPr>
              <a:t>， </a:t>
            </a:r>
            <a:r>
              <a:rPr lang="en-US" altLang="zh-CN" sz="1200" b="1" dirty="0">
                <a:solidFill>
                  <a:srgbClr val="7B102B"/>
                </a:solidFill>
              </a:rPr>
              <a:t>11:30</a:t>
            </a:r>
            <a:r>
              <a:rPr lang="zh-CN" altLang="en-US" sz="1200" b="1" dirty="0">
                <a:solidFill>
                  <a:srgbClr val="7B102B"/>
                </a:solidFill>
              </a:rPr>
              <a:t>， </a:t>
            </a:r>
            <a:r>
              <a:rPr lang="en-US" altLang="zh-CN" sz="1200" b="1" dirty="0">
                <a:solidFill>
                  <a:srgbClr val="7B102B"/>
                </a:solidFill>
              </a:rPr>
              <a:t>14:00</a:t>
            </a:r>
            <a:r>
              <a:rPr lang="zh-CN" altLang="en-US" sz="1200" b="1" dirty="0">
                <a:solidFill>
                  <a:srgbClr val="7B102B"/>
                </a:solidFill>
              </a:rPr>
              <a:t>， </a:t>
            </a:r>
            <a:r>
              <a:rPr lang="en-US" altLang="zh-CN" sz="1200" b="1" dirty="0">
                <a:solidFill>
                  <a:srgbClr val="7B102B"/>
                </a:solidFill>
              </a:rPr>
              <a:t>15:00</a:t>
            </a:r>
            <a:r>
              <a:rPr lang="zh-CN" altLang="en-US" sz="1200" b="1" dirty="0">
                <a:solidFill>
                  <a:srgbClr val="7B102B"/>
                </a:solidFill>
              </a:rPr>
              <a:t>，共</a:t>
            </a:r>
            <a:r>
              <a:rPr lang="en-US" altLang="zh-CN" sz="1200" b="1" dirty="0">
                <a:solidFill>
                  <a:srgbClr val="7B102B"/>
                </a:solidFill>
              </a:rPr>
              <a:t>271</a:t>
            </a:r>
            <a:r>
              <a:rPr lang="zh-CN" altLang="en-US" sz="1200" b="1" dirty="0">
                <a:solidFill>
                  <a:srgbClr val="7B102B"/>
                </a:solidFill>
              </a:rPr>
              <a:t>个交易日，</a:t>
            </a:r>
            <a:r>
              <a:rPr lang="en-US" altLang="zh-CN" sz="1200" b="1" dirty="0">
                <a:solidFill>
                  <a:srgbClr val="7B102B"/>
                </a:solidFill>
              </a:rPr>
              <a:t>1084</a:t>
            </a:r>
            <a:r>
              <a:rPr lang="zh-CN" altLang="en-US" sz="1200" b="1" dirty="0">
                <a:solidFill>
                  <a:srgbClr val="7B102B"/>
                </a:solidFill>
              </a:rPr>
              <a:t>个时间点的技术性指标数据。 以探索投资者情绪的领先预测能力。</a:t>
            </a:r>
          </a:p>
        </p:txBody>
      </p:sp>
      <p:sp>
        <p:nvSpPr>
          <p:cNvPr id="32" name="矩形 31">
            <a:extLst>
              <a:ext uri="{FF2B5EF4-FFF2-40B4-BE49-F238E27FC236}">
                <a16:creationId xmlns:a16="http://schemas.microsoft.com/office/drawing/2014/main" id="{5DB1FD00-B1FC-468B-9ECF-4BE88F95FF2A}"/>
              </a:ext>
            </a:extLst>
          </p:cNvPr>
          <p:cNvSpPr/>
          <p:nvPr/>
        </p:nvSpPr>
        <p:spPr>
          <a:xfrm>
            <a:off x="454688" y="2511843"/>
            <a:ext cx="3093385" cy="3044038"/>
          </a:xfrm>
          <a:prstGeom prst="rect">
            <a:avLst/>
          </a:prstGeom>
          <a:noFill/>
        </p:spPr>
        <p:txBody>
          <a:bodyPr wrap="square" rtlCol="0">
            <a:spAutoFit/>
          </a:bodyPr>
          <a:lstStyle/>
          <a:p>
            <a:pPr marL="171450" marR="0" lvl="0" indent="-171450" algn="just" defTabSz="914400" rtl="0" eaLnBrk="1" fontAlgn="auto" latinLnBrk="0" hangingPunct="1">
              <a:lnSpc>
                <a:spcPct val="120000"/>
              </a:lnSpc>
              <a:spcBef>
                <a:spcPts val="600"/>
              </a:spcBef>
              <a:spcAft>
                <a:spcPts val="600"/>
              </a:spcAft>
              <a:buClrTx/>
              <a:buSzTx/>
              <a:buFont typeface="Arial" panose="020B0604020202020204" pitchFamily="34" charset="0"/>
              <a:buChar char="•"/>
              <a:tabLst/>
              <a:defRPr/>
            </a:pPr>
            <a:r>
              <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股民的情绪受到多种因素的影响，并通过股票交易者的决策行为来反映股价的走势。</a:t>
            </a:r>
            <a:endParaRPr kumimoji="0" lang="en-US"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171450" marR="0" lvl="0" indent="-171450" algn="just" defTabSz="914400" rtl="0" eaLnBrk="1" fontAlgn="auto" latinLnBrk="0" hangingPunct="1">
              <a:lnSpc>
                <a:spcPct val="120000"/>
              </a:lnSpc>
              <a:spcBef>
                <a:spcPts val="600"/>
              </a:spcBef>
              <a:spcAft>
                <a:spcPts val="600"/>
              </a:spcAft>
              <a:buClrTx/>
              <a:buSzTx/>
              <a:buFont typeface="Arial" panose="020B0604020202020204" pitchFamily="34" charset="0"/>
              <a:buChar char="•"/>
              <a:tabLst/>
              <a:defRPr/>
            </a:pPr>
            <a:r>
              <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股票的走势并不会重演，但人们在做决策遇到与之前走势相似的情景时，往往会根据之前的走势，以往的经验以及对股票的情绪做出反映。之前的走势可以在技术性指标上得以看出，人们对股票的情绪又与对股票的评论文本息息相关。</a:t>
            </a:r>
            <a:endParaRPr kumimoji="0" lang="en-US"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171450" marR="0" lvl="0" indent="-171450" algn="just" defTabSz="914400" rtl="0" eaLnBrk="1" fontAlgn="auto" latinLnBrk="0" hangingPunct="1">
              <a:lnSpc>
                <a:spcPct val="120000"/>
              </a:lnSpc>
              <a:spcBef>
                <a:spcPts val="600"/>
              </a:spcBef>
              <a:spcAft>
                <a:spcPts val="600"/>
              </a:spcAft>
              <a:buClrTx/>
              <a:buSzTx/>
              <a:buFont typeface="Arial" panose="020B0604020202020204" pitchFamily="34" charset="0"/>
              <a:buChar char="•"/>
              <a:tabLst/>
              <a:defRPr/>
            </a:pPr>
            <a:r>
              <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本文通过对股票的技术性指标与建立的情绪指数来对股票价格实现对股票价格的预测。</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矩形 33">
            <a:extLst>
              <a:ext uri="{FF2B5EF4-FFF2-40B4-BE49-F238E27FC236}">
                <a16:creationId xmlns:a16="http://schemas.microsoft.com/office/drawing/2014/main" id="{7D2A1D15-3EDB-4F26-9651-EA17DDA747C4}"/>
              </a:ext>
            </a:extLst>
          </p:cNvPr>
          <p:cNvSpPr/>
          <p:nvPr/>
        </p:nvSpPr>
        <p:spPr>
          <a:xfrm>
            <a:off x="143790" y="1588576"/>
            <a:ext cx="3755250" cy="5032941"/>
          </a:xfrm>
          <a:prstGeom prst="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DD23E48E-7554-4BC6-8C27-BF62B5733CCA}"/>
              </a:ext>
            </a:extLst>
          </p:cNvPr>
          <p:cNvSpPr/>
          <p:nvPr/>
        </p:nvSpPr>
        <p:spPr>
          <a:xfrm>
            <a:off x="4065758" y="1588576"/>
            <a:ext cx="7849577" cy="5032941"/>
          </a:xfrm>
          <a:prstGeom prst="rect">
            <a:avLst/>
          </a:prstGeom>
          <a:noFill/>
          <a:ln>
            <a:solidFill>
              <a:srgbClr val="A8AA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C0EB9819-BE55-4B7D-91D8-B9FE32E0A78B}"/>
              </a:ext>
            </a:extLst>
          </p:cNvPr>
          <p:cNvCxnSpPr>
            <a:cxnSpLocks/>
          </p:cNvCxnSpPr>
          <p:nvPr/>
        </p:nvCxnSpPr>
        <p:spPr>
          <a:xfrm>
            <a:off x="352254" y="2131089"/>
            <a:ext cx="3381829" cy="0"/>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DF1ED9D-3C00-43D0-A152-D1F69AE18F0A}"/>
              </a:ext>
            </a:extLst>
          </p:cNvPr>
          <p:cNvCxnSpPr>
            <a:cxnSpLocks/>
          </p:cNvCxnSpPr>
          <p:nvPr/>
        </p:nvCxnSpPr>
        <p:spPr>
          <a:xfrm>
            <a:off x="4383731" y="2103346"/>
            <a:ext cx="6856473" cy="0"/>
          </a:xfrm>
          <a:prstGeom prst="line">
            <a:avLst/>
          </a:prstGeom>
          <a:ln>
            <a:solidFill>
              <a:srgbClr val="A8AABC"/>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4448EE-372C-41E9-ADED-60E4439583EC}"/>
              </a:ext>
            </a:extLst>
          </p:cNvPr>
          <p:cNvCxnSpPr>
            <a:cxnSpLocks/>
          </p:cNvCxnSpPr>
          <p:nvPr/>
        </p:nvCxnSpPr>
        <p:spPr>
          <a:xfrm>
            <a:off x="960711" y="6028075"/>
            <a:ext cx="1959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19868A71-5EFF-40D7-A57C-FA11B0214866}"/>
              </a:ext>
            </a:extLst>
          </p:cNvPr>
          <p:cNvGrpSpPr/>
          <p:nvPr/>
        </p:nvGrpSpPr>
        <p:grpSpPr>
          <a:xfrm>
            <a:off x="5435269" y="4310428"/>
            <a:ext cx="2245666" cy="1717647"/>
            <a:chOff x="5561250" y="4103868"/>
            <a:chExt cx="2527101" cy="1932909"/>
          </a:xfrm>
        </p:grpSpPr>
        <p:sp>
          <p:nvSpPr>
            <p:cNvPr id="6" name="文本框 5">
              <a:extLst>
                <a:ext uri="{FF2B5EF4-FFF2-40B4-BE49-F238E27FC236}">
                  <a16:creationId xmlns:a16="http://schemas.microsoft.com/office/drawing/2014/main" id="{7C107F16-0C97-4807-916D-D880F270E6D8}"/>
                </a:ext>
              </a:extLst>
            </p:cNvPr>
            <p:cNvSpPr txBox="1"/>
            <p:nvPr/>
          </p:nvSpPr>
          <p:spPr>
            <a:xfrm>
              <a:off x="6581908" y="4103868"/>
              <a:ext cx="1030514" cy="461665"/>
            </a:xfrm>
            <a:prstGeom prst="rect">
              <a:avLst/>
            </a:prstGeom>
            <a:noFill/>
          </p:spPr>
          <p:txBody>
            <a:bodyPr wrap="square" rtlCol="0">
              <a:spAutoFit/>
            </a:bodyPr>
            <a:lstStyle/>
            <a:p>
              <a:pPr algn="ctr"/>
              <a:r>
                <a:rPr lang="zh-CN" altLang="en-US" sz="1200" dirty="0">
                  <a:solidFill>
                    <a:schemeClr val="bg1"/>
                  </a:solidFill>
                </a:rPr>
                <a:t>类别一</a:t>
              </a:r>
              <a:endParaRPr lang="en-US" altLang="zh-CN" sz="1200" dirty="0">
                <a:solidFill>
                  <a:schemeClr val="bg1"/>
                </a:solidFill>
              </a:endParaRPr>
            </a:p>
            <a:p>
              <a:pPr algn="ctr"/>
              <a:r>
                <a:rPr lang="en-US" altLang="zh-CN" sz="1200" dirty="0">
                  <a:solidFill>
                    <a:schemeClr val="bg1"/>
                  </a:solidFill>
                </a:rPr>
                <a:t>20</a:t>
              </a:r>
              <a:endParaRPr lang="zh-CN" altLang="en-US" sz="1200" dirty="0">
                <a:solidFill>
                  <a:schemeClr val="bg1"/>
                </a:solidFill>
              </a:endParaRPr>
            </a:p>
          </p:txBody>
        </p:sp>
        <p:sp>
          <p:nvSpPr>
            <p:cNvPr id="22" name="文本框 21">
              <a:extLst>
                <a:ext uri="{FF2B5EF4-FFF2-40B4-BE49-F238E27FC236}">
                  <a16:creationId xmlns:a16="http://schemas.microsoft.com/office/drawing/2014/main" id="{7FBD9E3E-D9B5-476B-A800-0D0445190FBE}"/>
                </a:ext>
              </a:extLst>
            </p:cNvPr>
            <p:cNvSpPr txBox="1"/>
            <p:nvPr/>
          </p:nvSpPr>
          <p:spPr>
            <a:xfrm>
              <a:off x="7057837" y="4604861"/>
              <a:ext cx="1030514" cy="461665"/>
            </a:xfrm>
            <a:prstGeom prst="rect">
              <a:avLst/>
            </a:prstGeom>
            <a:noFill/>
          </p:spPr>
          <p:txBody>
            <a:bodyPr wrap="square" rtlCol="0">
              <a:spAutoFit/>
            </a:bodyPr>
            <a:lstStyle/>
            <a:p>
              <a:pPr algn="ctr"/>
              <a:r>
                <a:rPr lang="zh-CN" altLang="en-US" sz="1200" dirty="0">
                  <a:solidFill>
                    <a:schemeClr val="bg1"/>
                  </a:solidFill>
                </a:rPr>
                <a:t>类别二</a:t>
              </a:r>
              <a:endParaRPr lang="en-US" altLang="zh-CN" sz="1200" dirty="0">
                <a:solidFill>
                  <a:schemeClr val="bg1"/>
                </a:solidFill>
              </a:endParaRPr>
            </a:p>
            <a:p>
              <a:pPr algn="ctr"/>
              <a:r>
                <a:rPr lang="en-US" altLang="zh-CN" sz="1200" dirty="0">
                  <a:solidFill>
                    <a:schemeClr val="bg1"/>
                  </a:solidFill>
                </a:rPr>
                <a:t>20</a:t>
              </a:r>
              <a:endParaRPr lang="zh-CN" altLang="en-US" sz="1200" dirty="0">
                <a:solidFill>
                  <a:schemeClr val="bg1"/>
                </a:solidFill>
              </a:endParaRPr>
            </a:p>
          </p:txBody>
        </p:sp>
        <p:sp>
          <p:nvSpPr>
            <p:cNvPr id="23" name="文本框 22">
              <a:extLst>
                <a:ext uri="{FF2B5EF4-FFF2-40B4-BE49-F238E27FC236}">
                  <a16:creationId xmlns:a16="http://schemas.microsoft.com/office/drawing/2014/main" id="{F9352FC1-5DEE-4E31-B2F4-CFD57B139871}"/>
                </a:ext>
              </a:extLst>
            </p:cNvPr>
            <p:cNvSpPr txBox="1"/>
            <p:nvPr/>
          </p:nvSpPr>
          <p:spPr>
            <a:xfrm>
              <a:off x="6942805" y="5210348"/>
              <a:ext cx="1030514" cy="461665"/>
            </a:xfrm>
            <a:prstGeom prst="rect">
              <a:avLst/>
            </a:prstGeom>
            <a:noFill/>
          </p:spPr>
          <p:txBody>
            <a:bodyPr wrap="square" rtlCol="0">
              <a:spAutoFit/>
            </a:bodyPr>
            <a:lstStyle/>
            <a:p>
              <a:pPr algn="ctr"/>
              <a:r>
                <a:rPr lang="zh-CN" altLang="en-US" sz="1200" dirty="0">
                  <a:solidFill>
                    <a:schemeClr val="bg1"/>
                  </a:solidFill>
                </a:rPr>
                <a:t>类别三</a:t>
              </a:r>
              <a:endParaRPr lang="en-US" altLang="zh-CN" sz="1200" dirty="0">
                <a:solidFill>
                  <a:schemeClr val="bg1"/>
                </a:solidFill>
              </a:endParaRPr>
            </a:p>
            <a:p>
              <a:pPr algn="ctr"/>
              <a:r>
                <a:rPr lang="en-US" altLang="zh-CN" sz="1200" dirty="0">
                  <a:solidFill>
                    <a:schemeClr val="bg1"/>
                  </a:solidFill>
                </a:rPr>
                <a:t>20</a:t>
              </a:r>
              <a:endParaRPr lang="zh-CN" altLang="en-US" sz="1200" dirty="0">
                <a:solidFill>
                  <a:schemeClr val="bg1"/>
                </a:solidFill>
              </a:endParaRPr>
            </a:p>
          </p:txBody>
        </p:sp>
        <p:sp>
          <p:nvSpPr>
            <p:cNvPr id="24" name="文本框 23">
              <a:extLst>
                <a:ext uri="{FF2B5EF4-FFF2-40B4-BE49-F238E27FC236}">
                  <a16:creationId xmlns:a16="http://schemas.microsoft.com/office/drawing/2014/main" id="{BFAED532-7353-46CC-BEE7-D0E68B07682A}"/>
                </a:ext>
              </a:extLst>
            </p:cNvPr>
            <p:cNvSpPr txBox="1"/>
            <p:nvPr/>
          </p:nvSpPr>
          <p:spPr>
            <a:xfrm>
              <a:off x="6274184" y="5575112"/>
              <a:ext cx="1030514" cy="461665"/>
            </a:xfrm>
            <a:prstGeom prst="rect">
              <a:avLst/>
            </a:prstGeom>
            <a:noFill/>
          </p:spPr>
          <p:txBody>
            <a:bodyPr wrap="square" rtlCol="0">
              <a:spAutoFit/>
            </a:bodyPr>
            <a:lstStyle/>
            <a:p>
              <a:pPr algn="ctr"/>
              <a:r>
                <a:rPr lang="zh-CN" altLang="en-US" sz="1200" dirty="0">
                  <a:solidFill>
                    <a:schemeClr val="bg1"/>
                  </a:solidFill>
                </a:rPr>
                <a:t>类别四</a:t>
              </a:r>
              <a:endParaRPr lang="en-US" altLang="zh-CN" sz="1200" dirty="0">
                <a:solidFill>
                  <a:schemeClr val="bg1"/>
                </a:solidFill>
              </a:endParaRPr>
            </a:p>
            <a:p>
              <a:pPr algn="ctr"/>
              <a:r>
                <a:rPr lang="en-US" altLang="zh-CN" sz="1200" dirty="0">
                  <a:solidFill>
                    <a:schemeClr val="bg1"/>
                  </a:solidFill>
                </a:rPr>
                <a:t>30</a:t>
              </a:r>
              <a:endParaRPr lang="zh-CN" altLang="en-US" sz="1200" dirty="0">
                <a:solidFill>
                  <a:schemeClr val="bg1"/>
                </a:solidFill>
              </a:endParaRPr>
            </a:p>
          </p:txBody>
        </p:sp>
        <p:sp>
          <p:nvSpPr>
            <p:cNvPr id="25" name="文本框 24">
              <a:extLst>
                <a:ext uri="{FF2B5EF4-FFF2-40B4-BE49-F238E27FC236}">
                  <a16:creationId xmlns:a16="http://schemas.microsoft.com/office/drawing/2014/main" id="{B25A6E06-BD5E-47C6-AB96-E7A8470CECE6}"/>
                </a:ext>
              </a:extLst>
            </p:cNvPr>
            <p:cNvSpPr txBox="1"/>
            <p:nvPr/>
          </p:nvSpPr>
          <p:spPr>
            <a:xfrm>
              <a:off x="5561250" y="4811839"/>
              <a:ext cx="1030514" cy="461665"/>
            </a:xfrm>
            <a:prstGeom prst="rect">
              <a:avLst/>
            </a:prstGeom>
            <a:noFill/>
          </p:spPr>
          <p:txBody>
            <a:bodyPr wrap="square" rtlCol="0">
              <a:spAutoFit/>
            </a:bodyPr>
            <a:lstStyle/>
            <a:p>
              <a:pPr algn="ctr"/>
              <a:r>
                <a:rPr lang="zh-CN" altLang="en-US" sz="1200" dirty="0">
                  <a:solidFill>
                    <a:schemeClr val="bg1"/>
                  </a:solidFill>
                </a:rPr>
                <a:t>类别五</a:t>
              </a:r>
              <a:endParaRPr lang="en-US" altLang="zh-CN" sz="1200" dirty="0">
                <a:solidFill>
                  <a:schemeClr val="bg1"/>
                </a:solidFill>
              </a:endParaRPr>
            </a:p>
            <a:p>
              <a:pPr algn="ctr"/>
              <a:r>
                <a:rPr lang="en-US" altLang="zh-CN" sz="1200" dirty="0">
                  <a:solidFill>
                    <a:schemeClr val="bg1"/>
                  </a:solidFill>
                </a:rPr>
                <a:t>60</a:t>
              </a:r>
              <a:endParaRPr lang="zh-CN" altLang="en-US" sz="1200" dirty="0">
                <a:solidFill>
                  <a:schemeClr val="bg1"/>
                </a:solidFill>
              </a:endParaRPr>
            </a:p>
          </p:txBody>
        </p:sp>
      </p:grpSp>
      <p:graphicFrame>
        <p:nvGraphicFramePr>
          <p:cNvPr id="38" name="图表 37">
            <a:extLst>
              <a:ext uri="{FF2B5EF4-FFF2-40B4-BE49-F238E27FC236}">
                <a16:creationId xmlns:a16="http://schemas.microsoft.com/office/drawing/2014/main" id="{9736A439-3F81-3A41-CDF0-7F99DBA2F9DA}"/>
              </a:ext>
            </a:extLst>
          </p:cNvPr>
          <p:cNvGraphicFramePr>
            <a:graphicFrameLocks/>
          </p:cNvGraphicFramePr>
          <p:nvPr>
            <p:extLst>
              <p:ext uri="{D42A27DB-BD31-4B8C-83A1-F6EECF244321}">
                <p14:modId xmlns:p14="http://schemas.microsoft.com/office/powerpoint/2010/main" val="3359306269"/>
              </p:ext>
            </p:extLst>
          </p:nvPr>
        </p:nvGraphicFramePr>
        <p:xfrm>
          <a:off x="5206145" y="2899138"/>
          <a:ext cx="5962214" cy="3420210"/>
        </p:xfrm>
        <a:graphic>
          <a:graphicData uri="http://schemas.openxmlformats.org/drawingml/2006/chart">
            <c:chart xmlns:c="http://schemas.openxmlformats.org/drawingml/2006/chart" xmlns:r="http://schemas.openxmlformats.org/officeDocument/2006/relationships" r:id="rId2"/>
          </a:graphicData>
        </a:graphic>
      </p:graphicFrame>
      <p:sp>
        <p:nvSpPr>
          <p:cNvPr id="40" name="文本框 39">
            <a:extLst>
              <a:ext uri="{FF2B5EF4-FFF2-40B4-BE49-F238E27FC236}">
                <a16:creationId xmlns:a16="http://schemas.microsoft.com/office/drawing/2014/main" id="{A3F19701-15BC-09F7-9FBA-E98DA2BB8306}"/>
              </a:ext>
            </a:extLst>
          </p:cNvPr>
          <p:cNvSpPr txBox="1"/>
          <p:nvPr/>
        </p:nvSpPr>
        <p:spPr>
          <a:xfrm>
            <a:off x="4887270" y="6256355"/>
            <a:ext cx="7304730" cy="400110"/>
          </a:xfrm>
          <a:prstGeom prst="rect">
            <a:avLst/>
          </a:prstGeom>
          <a:noFill/>
        </p:spPr>
        <p:txBody>
          <a:bodyPr wrap="square">
            <a:spAutoFit/>
          </a:bodyPr>
          <a:lstStyle/>
          <a:p>
            <a:r>
              <a:rPr lang="en-US" altLang="zh-CN" sz="1000" dirty="0">
                <a:solidFill>
                  <a:srgbClr val="333333"/>
                </a:solidFill>
                <a:effectLst/>
                <a:latin typeface="Arial" panose="020B0604020202020204" pitchFamily="34" charset="0"/>
                <a:ea typeface="等线" panose="02010600030101010101" pitchFamily="2" charset="-122"/>
              </a:rPr>
              <a:t>Li, Y., Bu, H., Li, J., &amp; Wu, J. (2020). The role of text-extracted investor sentiment in Chinese stock price prediction with the enhancement of deep learning. </a:t>
            </a:r>
            <a:r>
              <a:rPr lang="en-US" altLang="zh-CN" sz="1000" i="1" dirty="0">
                <a:solidFill>
                  <a:srgbClr val="333333"/>
                </a:solidFill>
                <a:effectLst/>
                <a:latin typeface="Arial" panose="020B0604020202020204" pitchFamily="34" charset="0"/>
                <a:ea typeface="等线" panose="02010600030101010101" pitchFamily="2" charset="-122"/>
              </a:rPr>
              <a:t>International Journal of Forecasting</a:t>
            </a:r>
            <a:r>
              <a:rPr lang="en-US" altLang="zh-CN" sz="1000" dirty="0">
                <a:solidFill>
                  <a:srgbClr val="333333"/>
                </a:solidFill>
                <a:effectLst/>
                <a:latin typeface="Arial" panose="020B0604020202020204" pitchFamily="34" charset="0"/>
                <a:ea typeface="等线" panose="02010600030101010101" pitchFamily="2" charset="-122"/>
              </a:rPr>
              <a:t>, </a:t>
            </a:r>
            <a:r>
              <a:rPr lang="en-US" altLang="zh-CN" sz="1000" i="1" dirty="0">
                <a:solidFill>
                  <a:srgbClr val="333333"/>
                </a:solidFill>
                <a:effectLst/>
                <a:latin typeface="Arial" panose="020B0604020202020204" pitchFamily="34" charset="0"/>
                <a:ea typeface="等线" panose="02010600030101010101" pitchFamily="2" charset="-122"/>
              </a:rPr>
              <a:t>36</a:t>
            </a:r>
            <a:r>
              <a:rPr lang="en-US" altLang="zh-CN" sz="1000" dirty="0">
                <a:solidFill>
                  <a:srgbClr val="333333"/>
                </a:solidFill>
                <a:effectLst/>
                <a:latin typeface="Arial" panose="020B0604020202020204" pitchFamily="34" charset="0"/>
                <a:ea typeface="等线" panose="02010600030101010101" pitchFamily="2" charset="-122"/>
              </a:rPr>
              <a:t>(4), 1541-1562.</a:t>
            </a:r>
            <a:endParaRPr lang="zh-CN" altLang="en-US" dirty="0"/>
          </a:p>
        </p:txBody>
      </p:sp>
    </p:spTree>
    <p:extLst>
      <p:ext uri="{BB962C8B-B14F-4D97-AF65-F5344CB8AC3E}">
        <p14:creationId xmlns:p14="http://schemas.microsoft.com/office/powerpoint/2010/main" val="215824219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D5CA6B61-0AA2-6F87-45EC-593F75733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507" y="3649846"/>
            <a:ext cx="2813587" cy="24783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07D914-A809-B30C-E8FF-EBDB1D8FC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68" y="3415217"/>
            <a:ext cx="4991100"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E3EE5819-090F-49A9-8B18-BBCB3D63188D}"/>
              </a:ext>
            </a:extLst>
          </p:cNvPr>
          <p:cNvSpPr>
            <a:spLocks noGrp="1"/>
          </p:cNvSpPr>
          <p:nvPr>
            <p:ph type="title"/>
          </p:nvPr>
        </p:nvSpPr>
        <p:spPr>
          <a:xfrm>
            <a:off x="196810" y="994981"/>
            <a:ext cx="11718525" cy="549276"/>
          </a:xfrm>
        </p:spPr>
        <p:txBody>
          <a:bodyPr/>
          <a:lstStyle/>
          <a:p>
            <a:r>
              <a:rPr lang="zh-CN" altLang="en-US" dirty="0"/>
              <a:t>研究模型</a:t>
            </a:r>
          </a:p>
        </p:txBody>
      </p:sp>
      <p:sp>
        <p:nvSpPr>
          <p:cNvPr id="26" name="文本框 25">
            <a:extLst>
              <a:ext uri="{FF2B5EF4-FFF2-40B4-BE49-F238E27FC236}">
                <a16:creationId xmlns:a16="http://schemas.microsoft.com/office/drawing/2014/main" id="{0A31CF92-16F1-4334-9E2B-F7892BBD7DCC}"/>
              </a:ext>
            </a:extLst>
          </p:cNvPr>
          <p:cNvSpPr txBox="1"/>
          <p:nvPr/>
        </p:nvSpPr>
        <p:spPr>
          <a:xfrm>
            <a:off x="469290" y="1733441"/>
            <a:ext cx="6071484" cy="892232"/>
          </a:xfrm>
          <a:prstGeom prst="rect">
            <a:avLst/>
          </a:prstGeom>
          <a:noFill/>
        </p:spPr>
        <p:txBody>
          <a:bodyPr wrap="square">
            <a:spAutoFit/>
          </a:bodyPr>
          <a:lstStyle>
            <a:defPPr>
              <a:defRPr lang="zh-CN"/>
            </a:defPPr>
            <a:lvl1pPr marL="171450" indent="-171450">
              <a:lnSpc>
                <a:spcPct val="120000"/>
              </a:lnSpc>
              <a:spcBef>
                <a:spcPts val="600"/>
              </a:spcBef>
              <a:spcAft>
                <a:spcPts val="600"/>
              </a:spcAft>
              <a:buFont typeface="Arial" panose="020B0604020202020204" pitchFamily="34" charset="0"/>
              <a:buChar char="•"/>
              <a:defRPr sz="1200">
                <a:latin typeface="微软雅黑" panose="020B0503020204020204" pitchFamily="34" charset="-122"/>
                <a:ea typeface="微软雅黑" panose="020B0503020204020204" pitchFamily="34" charset="-122"/>
              </a:defRPr>
            </a:lvl1pPr>
          </a:lstStyle>
          <a:p>
            <a:pPr marL="171450" indent="-171450" algn="just">
              <a:lnSpc>
                <a:spcPct val="120000"/>
              </a:lnSpc>
              <a:spcBef>
                <a:spcPts val="600"/>
              </a:spcBef>
              <a:spcAft>
                <a:spcPts val="600"/>
              </a:spcAft>
              <a:buFont typeface="Arial" panose="020B0604020202020204" pitchFamily="34" charset="0"/>
              <a:buChar char="•"/>
            </a:pPr>
            <a:r>
              <a:rPr lang="zh-CN" altLang="en-US" b="0" i="0" dirty="0">
                <a:solidFill>
                  <a:srgbClr val="101214"/>
                </a:solidFill>
                <a:effectLst/>
                <a:latin typeface="PingFang SC"/>
              </a:rPr>
              <a:t>神经网络是数字的、数据驱动的和自适应的。投资者通常使用增强信息搜索来应对不确定性，辅助决策</a:t>
            </a:r>
            <a:r>
              <a:rPr lang="zh-CN" altLang="en-US" dirty="0">
                <a:solidFill>
                  <a:srgbClr val="101214"/>
                </a:solidFill>
                <a:latin typeface="PingFang SC"/>
              </a:rPr>
              <a:t>。因此</a:t>
            </a:r>
            <a:r>
              <a:rPr lang="zh-CN" altLang="en-US" b="0" i="0" dirty="0">
                <a:solidFill>
                  <a:srgbClr val="101214"/>
                </a:solidFill>
                <a:effectLst/>
                <a:latin typeface="PingFang SC"/>
              </a:rPr>
              <a:t>，对投资者的情绪分析与股票价格的预测是有意义的。</a:t>
            </a:r>
          </a:p>
          <a:p>
            <a:pPr marL="171450" indent="-171450" algn="just">
              <a:lnSpc>
                <a:spcPct val="120000"/>
              </a:lnSpc>
              <a:spcBef>
                <a:spcPts val="600"/>
              </a:spcBef>
              <a:spcAft>
                <a:spcPts val="600"/>
              </a:spcAft>
              <a:buFont typeface="Arial" panose="020B0604020202020204" pitchFamily="34" charset="0"/>
              <a:buChar char="•"/>
            </a:pPr>
            <a:r>
              <a:rPr lang="zh-CN" altLang="en-US" sz="1200" b="1" dirty="0">
                <a:solidFill>
                  <a:srgbClr val="7B102B"/>
                </a:solidFill>
              </a:rPr>
              <a:t>本项目采用了</a:t>
            </a:r>
            <a:r>
              <a:rPr lang="en-US" altLang="zh-CN" sz="1200" b="1" dirty="0">
                <a:solidFill>
                  <a:srgbClr val="7B102B"/>
                </a:solidFill>
              </a:rPr>
              <a:t>LSTM,RNN</a:t>
            </a:r>
            <a:r>
              <a:rPr lang="zh-CN" altLang="en-US" sz="1200" b="1" dirty="0">
                <a:solidFill>
                  <a:srgbClr val="7B102B"/>
                </a:solidFill>
              </a:rPr>
              <a:t>与</a:t>
            </a:r>
            <a:r>
              <a:rPr lang="en-US" altLang="zh-CN" sz="1200" b="1" dirty="0">
                <a:solidFill>
                  <a:srgbClr val="7B102B"/>
                </a:solidFill>
              </a:rPr>
              <a:t>SVM</a:t>
            </a:r>
            <a:r>
              <a:rPr lang="zh-CN" altLang="en-US" sz="1200" b="1" dirty="0">
                <a:solidFill>
                  <a:srgbClr val="7B102B"/>
                </a:solidFill>
              </a:rPr>
              <a:t>模型进行预测。</a:t>
            </a:r>
          </a:p>
        </p:txBody>
      </p:sp>
      <p:sp>
        <p:nvSpPr>
          <p:cNvPr id="27" name="文本框 26">
            <a:extLst>
              <a:ext uri="{FF2B5EF4-FFF2-40B4-BE49-F238E27FC236}">
                <a16:creationId xmlns:a16="http://schemas.microsoft.com/office/drawing/2014/main" id="{8B5C418C-8DC2-441A-8477-584B19BB6031}"/>
              </a:ext>
            </a:extLst>
          </p:cNvPr>
          <p:cNvSpPr txBox="1"/>
          <p:nvPr/>
        </p:nvSpPr>
        <p:spPr>
          <a:xfrm>
            <a:off x="4174722" y="4548335"/>
            <a:ext cx="3410527" cy="523220"/>
          </a:xfrm>
          <a:prstGeom prst="rect">
            <a:avLst/>
          </a:prstGeom>
          <a:noFill/>
        </p:spPr>
        <p:txBody>
          <a:bodyPr wrap="square" rtlCol="0">
            <a:spAutoFit/>
          </a:bodyPr>
          <a:lstStyle/>
          <a:p>
            <a:pPr algn="ctr"/>
            <a:r>
              <a:rPr lang="en-US" altLang="zh-CN" sz="1400" b="1" dirty="0">
                <a:solidFill>
                  <a:schemeClr val="tx1">
                    <a:lumMod val="75000"/>
                    <a:lumOff val="25000"/>
                  </a:schemeClr>
                </a:solidFill>
              </a:rPr>
              <a:t>LSTM</a:t>
            </a:r>
          </a:p>
          <a:p>
            <a:pPr algn="ctr"/>
            <a:r>
              <a:rPr lang="en-US" altLang="zh-CN" sz="1400" b="1" dirty="0">
                <a:solidFill>
                  <a:schemeClr val="tx1">
                    <a:lumMod val="75000"/>
                    <a:lumOff val="25000"/>
                  </a:schemeClr>
                </a:solidFill>
              </a:rPr>
              <a:t>RNN</a:t>
            </a:r>
            <a:endParaRPr lang="zh-CN" altLang="en-US" sz="1400" b="1" dirty="0">
              <a:solidFill>
                <a:schemeClr val="tx1">
                  <a:lumMod val="75000"/>
                  <a:lumOff val="25000"/>
                </a:schemeClr>
              </a:solidFill>
            </a:endParaRPr>
          </a:p>
        </p:txBody>
      </p:sp>
      <p:cxnSp>
        <p:nvCxnSpPr>
          <p:cNvPr id="33" name="直接连接符 32">
            <a:extLst>
              <a:ext uri="{FF2B5EF4-FFF2-40B4-BE49-F238E27FC236}">
                <a16:creationId xmlns:a16="http://schemas.microsoft.com/office/drawing/2014/main" id="{D07AF031-DC1C-47FC-B345-D98C3EEE1581}"/>
              </a:ext>
            </a:extLst>
          </p:cNvPr>
          <p:cNvCxnSpPr>
            <a:cxnSpLocks/>
          </p:cNvCxnSpPr>
          <p:nvPr/>
        </p:nvCxnSpPr>
        <p:spPr>
          <a:xfrm>
            <a:off x="236740" y="3352893"/>
            <a:ext cx="117185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6F49F9C-8E87-4EC5-AE51-D16146F59A67}"/>
              </a:ext>
            </a:extLst>
          </p:cNvPr>
          <p:cNvCxnSpPr>
            <a:cxnSpLocks/>
          </p:cNvCxnSpPr>
          <p:nvPr/>
        </p:nvCxnSpPr>
        <p:spPr>
          <a:xfrm>
            <a:off x="8174795" y="6167437"/>
            <a:ext cx="1959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66D2BB46-1069-B1C2-AF08-F562B0F09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2434" y="402903"/>
            <a:ext cx="3156903" cy="3156903"/>
          </a:xfrm>
          <a:prstGeom prst="rect">
            <a:avLst/>
          </a:prstGeom>
        </p:spPr>
      </p:pic>
      <p:sp>
        <p:nvSpPr>
          <p:cNvPr id="40" name="文本框 39">
            <a:extLst>
              <a:ext uri="{FF2B5EF4-FFF2-40B4-BE49-F238E27FC236}">
                <a16:creationId xmlns:a16="http://schemas.microsoft.com/office/drawing/2014/main" id="{08C96E1E-2101-3AE0-E415-F49064827D77}"/>
              </a:ext>
            </a:extLst>
          </p:cNvPr>
          <p:cNvSpPr txBox="1"/>
          <p:nvPr/>
        </p:nvSpPr>
        <p:spPr>
          <a:xfrm>
            <a:off x="3650781" y="6559663"/>
            <a:ext cx="9048028" cy="400110"/>
          </a:xfrm>
          <a:prstGeom prst="rect">
            <a:avLst/>
          </a:prstGeom>
          <a:noFill/>
        </p:spPr>
        <p:txBody>
          <a:bodyPr wrap="square">
            <a:spAutoFit/>
          </a:bodyPr>
          <a:lstStyle/>
          <a:p>
            <a:pPr algn="just"/>
            <a:r>
              <a:rPr lang="en-US" altLang="zh-CN" sz="10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Jiang, B., Zhu, H., Zhang, J., Yan, C., &amp; Shen, R. (2021). Investor sentiment and stock returns during the COVID-19 pandemic. </a:t>
            </a:r>
            <a:r>
              <a:rPr lang="en-US" altLang="zh-CN" sz="1000" i="1"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Frontiers in Psychology</a:t>
            </a:r>
            <a:r>
              <a:rPr lang="en-US" altLang="zh-CN" sz="10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00" i="1"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12</a:t>
            </a:r>
            <a:r>
              <a:rPr lang="en-US" altLang="zh-CN" sz="10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000" kern="10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ED804562-1E72-7EB1-2689-15A7EF4B3ECE}"/>
              </a:ext>
            </a:extLst>
          </p:cNvPr>
          <p:cNvSpPr txBox="1"/>
          <p:nvPr/>
        </p:nvSpPr>
        <p:spPr>
          <a:xfrm>
            <a:off x="4622235" y="6360402"/>
            <a:ext cx="7820399" cy="246221"/>
          </a:xfrm>
          <a:prstGeom prst="rect">
            <a:avLst/>
          </a:prstGeom>
          <a:noFill/>
        </p:spPr>
        <p:txBody>
          <a:bodyPr wrap="square">
            <a:spAutoFit/>
          </a:bodyPr>
          <a:lstStyle/>
          <a:p>
            <a:pPr algn="just"/>
            <a:r>
              <a:rPr lang="zh-CN" altLang="zh-CN" sz="1000" kern="100" dirty="0">
                <a:solidFill>
                  <a:srgbClr val="333333"/>
                </a:solidFill>
                <a:effectLst/>
                <a:latin typeface="等线" panose="02010600030101010101" pitchFamily="2" charset="-122"/>
                <a:ea typeface="Arial" panose="020B0604020202020204" pitchFamily="34" charset="0"/>
                <a:cs typeface="Times New Roman" panose="02020603050405020304" pitchFamily="18" charset="0"/>
              </a:rPr>
              <a:t> </a:t>
            </a:r>
            <a:r>
              <a:rPr lang="en-US" altLang="zh-CN" sz="1000" kern="100" dirty="0">
                <a:solidFill>
                  <a:srgbClr val="333333"/>
                </a:solidFill>
                <a:effectLst/>
                <a:latin typeface="等线" panose="02010600030101010101" pitchFamily="2" charset="-122"/>
                <a:ea typeface="Arial" panose="020B0604020202020204" pitchFamily="34" charset="0"/>
                <a:cs typeface="Times New Roman" panose="02020603050405020304" pitchFamily="18" charset="0"/>
              </a:rPr>
              <a:t>Yu, P., &amp; Yan, X. (2020). Stock price prediction based on deep neural networks. </a:t>
            </a:r>
            <a:r>
              <a:rPr lang="en-US" altLang="zh-CN" sz="1000" i="1" kern="100" dirty="0">
                <a:solidFill>
                  <a:srgbClr val="333333"/>
                </a:solidFill>
                <a:effectLst/>
                <a:latin typeface="等线" panose="02010600030101010101" pitchFamily="2" charset="-122"/>
                <a:ea typeface="Arial" panose="020B0604020202020204" pitchFamily="34" charset="0"/>
                <a:cs typeface="Times New Roman" panose="02020603050405020304" pitchFamily="18" charset="0"/>
              </a:rPr>
              <a:t>Neural Computing and Applications</a:t>
            </a:r>
            <a:r>
              <a:rPr lang="en-US" altLang="zh-CN" sz="1000" kern="100" dirty="0">
                <a:solidFill>
                  <a:srgbClr val="333333"/>
                </a:solidFill>
                <a:effectLst/>
                <a:latin typeface="等线" panose="02010600030101010101" pitchFamily="2" charset="-122"/>
                <a:ea typeface="Arial" panose="020B0604020202020204" pitchFamily="34" charset="0"/>
                <a:cs typeface="Times New Roman" panose="02020603050405020304" pitchFamily="18" charset="0"/>
              </a:rPr>
              <a:t>, </a:t>
            </a:r>
            <a:r>
              <a:rPr lang="en-US" altLang="zh-CN" sz="1000" i="1" kern="100" dirty="0">
                <a:solidFill>
                  <a:srgbClr val="333333"/>
                </a:solidFill>
                <a:effectLst/>
                <a:latin typeface="等线" panose="02010600030101010101" pitchFamily="2" charset="-122"/>
                <a:ea typeface="Arial" panose="020B0604020202020204" pitchFamily="34" charset="0"/>
                <a:cs typeface="Times New Roman" panose="02020603050405020304" pitchFamily="18" charset="0"/>
              </a:rPr>
              <a:t>32</a:t>
            </a:r>
            <a:r>
              <a:rPr lang="en-US" altLang="zh-CN" sz="1000" kern="100" dirty="0">
                <a:solidFill>
                  <a:srgbClr val="333333"/>
                </a:solidFill>
                <a:effectLst/>
                <a:latin typeface="等线" panose="02010600030101010101" pitchFamily="2" charset="-122"/>
                <a:ea typeface="Arial" panose="020B0604020202020204" pitchFamily="34" charset="0"/>
                <a:cs typeface="Times New Roman" panose="02020603050405020304" pitchFamily="18" charset="0"/>
              </a:rPr>
              <a:t>(6), 1609-1628.</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箭头: 右 15">
            <a:extLst>
              <a:ext uri="{FF2B5EF4-FFF2-40B4-BE49-F238E27FC236}">
                <a16:creationId xmlns:a16="http://schemas.microsoft.com/office/drawing/2014/main" id="{3F4CD767-B7E1-EC5E-971E-F7871B33CAA7}"/>
              </a:ext>
            </a:extLst>
          </p:cNvPr>
          <p:cNvSpPr/>
          <p:nvPr/>
        </p:nvSpPr>
        <p:spPr>
          <a:xfrm rot="16200000">
            <a:off x="5622742" y="4122999"/>
            <a:ext cx="502571" cy="181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C2C8B40-3C9F-C147-1D7C-BCF031E3A05F}"/>
              </a:ext>
            </a:extLst>
          </p:cNvPr>
          <p:cNvSpPr txBox="1"/>
          <p:nvPr/>
        </p:nvSpPr>
        <p:spPr>
          <a:xfrm>
            <a:off x="4194336" y="3604369"/>
            <a:ext cx="3410527" cy="307777"/>
          </a:xfrm>
          <a:prstGeom prst="rect">
            <a:avLst/>
          </a:prstGeom>
          <a:noFill/>
        </p:spPr>
        <p:txBody>
          <a:bodyPr wrap="square" rtlCol="0">
            <a:spAutoFit/>
          </a:bodyPr>
          <a:lstStyle/>
          <a:p>
            <a:pPr algn="ctr"/>
            <a:r>
              <a:rPr lang="zh-CN" altLang="en-US" sz="1400" b="1" dirty="0">
                <a:solidFill>
                  <a:schemeClr val="tx1">
                    <a:lumMod val="75000"/>
                    <a:lumOff val="25000"/>
                  </a:schemeClr>
                </a:solidFill>
              </a:rPr>
              <a:t>神经网络</a:t>
            </a:r>
          </a:p>
        </p:txBody>
      </p:sp>
      <p:sp>
        <p:nvSpPr>
          <p:cNvPr id="29" name="文本框 28">
            <a:extLst>
              <a:ext uri="{FF2B5EF4-FFF2-40B4-BE49-F238E27FC236}">
                <a16:creationId xmlns:a16="http://schemas.microsoft.com/office/drawing/2014/main" id="{8CB65FDA-53CD-FD24-5884-DD65EF235ED8}"/>
              </a:ext>
            </a:extLst>
          </p:cNvPr>
          <p:cNvSpPr txBox="1"/>
          <p:nvPr/>
        </p:nvSpPr>
        <p:spPr>
          <a:xfrm>
            <a:off x="8504808" y="3670275"/>
            <a:ext cx="3410527" cy="307777"/>
          </a:xfrm>
          <a:prstGeom prst="rect">
            <a:avLst/>
          </a:prstGeom>
          <a:noFill/>
        </p:spPr>
        <p:txBody>
          <a:bodyPr wrap="square" rtlCol="0">
            <a:spAutoFit/>
          </a:bodyPr>
          <a:lstStyle/>
          <a:p>
            <a:pPr algn="ctr"/>
            <a:r>
              <a:rPr lang="en-US" altLang="zh-CN" sz="1400" b="1" dirty="0">
                <a:solidFill>
                  <a:schemeClr val="tx1">
                    <a:lumMod val="75000"/>
                    <a:lumOff val="25000"/>
                  </a:schemeClr>
                </a:solidFill>
              </a:rPr>
              <a:t>SVM</a:t>
            </a:r>
            <a:endParaRPr lang="zh-CN" altLang="en-US" sz="1400" b="1" dirty="0">
              <a:solidFill>
                <a:schemeClr val="tx1">
                  <a:lumMod val="75000"/>
                  <a:lumOff val="25000"/>
                </a:schemeClr>
              </a:solidFill>
            </a:endParaRPr>
          </a:p>
        </p:txBody>
      </p:sp>
    </p:spTree>
    <p:extLst>
      <p:ext uri="{BB962C8B-B14F-4D97-AF65-F5344CB8AC3E}">
        <p14:creationId xmlns:p14="http://schemas.microsoft.com/office/powerpoint/2010/main" val="34572068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6C167FF6-2DD1-171F-22C5-6D5517E3D710}"/>
              </a:ext>
            </a:extLst>
          </p:cNvPr>
          <p:cNvPicPr>
            <a:picLocks noChangeAspect="1"/>
          </p:cNvPicPr>
          <p:nvPr/>
        </p:nvPicPr>
        <p:blipFill rotWithShape="1">
          <a:blip r:embed="rId3">
            <a:extLst>
              <a:ext uri="{28A0092B-C50C-407E-A947-70E740481C1C}">
                <a14:useLocalDpi xmlns:a14="http://schemas.microsoft.com/office/drawing/2010/main" val="0"/>
              </a:ext>
            </a:extLst>
          </a:blip>
          <a:srcRect t="4318" r="1019" b="11991"/>
          <a:stretch/>
        </p:blipFill>
        <p:spPr>
          <a:xfrm>
            <a:off x="9536121" y="616660"/>
            <a:ext cx="2675009" cy="2440978"/>
          </a:xfrm>
          <a:prstGeom prst="rect">
            <a:avLst/>
          </a:prstGeom>
        </p:spPr>
      </p:pic>
      <p:cxnSp>
        <p:nvCxnSpPr>
          <p:cNvPr id="7" name="直接连接符 6">
            <a:extLst>
              <a:ext uri="{FF2B5EF4-FFF2-40B4-BE49-F238E27FC236}">
                <a16:creationId xmlns:a16="http://schemas.microsoft.com/office/drawing/2014/main" id="{687D9E8E-53D1-46E3-9688-C805EB36EA9F}"/>
              </a:ext>
            </a:extLst>
          </p:cNvPr>
          <p:cNvCxnSpPr>
            <a:cxnSpLocks/>
          </p:cNvCxnSpPr>
          <p:nvPr/>
        </p:nvCxnSpPr>
        <p:spPr>
          <a:xfrm>
            <a:off x="150043" y="3976791"/>
            <a:ext cx="111166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5597E39-D373-44C5-B2AB-578B3A79141C}"/>
              </a:ext>
            </a:extLst>
          </p:cNvPr>
          <p:cNvSpPr>
            <a:spLocks noGrp="1"/>
          </p:cNvSpPr>
          <p:nvPr>
            <p:ph type="title"/>
          </p:nvPr>
        </p:nvSpPr>
        <p:spPr>
          <a:xfrm>
            <a:off x="236737" y="927833"/>
            <a:ext cx="11718525" cy="549276"/>
          </a:xfrm>
        </p:spPr>
        <p:txBody>
          <a:bodyPr/>
          <a:lstStyle/>
          <a:p>
            <a:r>
              <a:rPr lang="zh-CN" altLang="en-US" dirty="0">
                <a:solidFill>
                  <a:schemeClr val="tx1">
                    <a:lumMod val="85000"/>
                    <a:lumOff val="15000"/>
                  </a:schemeClr>
                </a:solidFill>
              </a:rPr>
              <a:t>研究思路</a:t>
            </a:r>
            <a:endParaRPr lang="zh-CN" altLang="en-US" dirty="0"/>
          </a:p>
        </p:txBody>
      </p:sp>
      <p:sp>
        <p:nvSpPr>
          <p:cNvPr id="5" name="文本框 4">
            <a:extLst>
              <a:ext uri="{FF2B5EF4-FFF2-40B4-BE49-F238E27FC236}">
                <a16:creationId xmlns:a16="http://schemas.microsoft.com/office/drawing/2014/main" id="{632F13E0-3E6B-4D75-ACF9-98519E59DEBB}"/>
              </a:ext>
            </a:extLst>
          </p:cNvPr>
          <p:cNvSpPr txBox="1"/>
          <p:nvPr/>
        </p:nvSpPr>
        <p:spPr>
          <a:xfrm>
            <a:off x="213941" y="3196236"/>
            <a:ext cx="1753721" cy="308867"/>
          </a:xfrm>
          <a:prstGeom prst="rect">
            <a:avLst/>
          </a:prstGeom>
          <a:noFill/>
        </p:spPr>
        <p:txBody>
          <a:bodyPr wrap="square" rtlCol="0">
            <a:spAutoFit/>
          </a:bodyPr>
          <a:lstStyle/>
          <a:p>
            <a:pPr>
              <a:lnSpc>
                <a:spcPct val="130000"/>
              </a:lnSpc>
              <a:spcBef>
                <a:spcPts val="600"/>
              </a:spcBef>
              <a:spcAft>
                <a:spcPts val="600"/>
              </a:spcAft>
            </a:pPr>
            <a:r>
              <a:rPr lang="zh-CN" altLang="en-US" sz="1200" b="1" dirty="0"/>
              <a:t>思路如下：</a:t>
            </a:r>
          </a:p>
        </p:txBody>
      </p:sp>
      <p:sp>
        <p:nvSpPr>
          <p:cNvPr id="18" name="文本框 17">
            <a:extLst>
              <a:ext uri="{FF2B5EF4-FFF2-40B4-BE49-F238E27FC236}">
                <a16:creationId xmlns:a16="http://schemas.microsoft.com/office/drawing/2014/main" id="{BB238328-6ED0-422C-ADB0-34CF264544EC}"/>
              </a:ext>
            </a:extLst>
          </p:cNvPr>
          <p:cNvSpPr txBox="1"/>
          <p:nvPr/>
        </p:nvSpPr>
        <p:spPr>
          <a:xfrm>
            <a:off x="193612" y="1739531"/>
            <a:ext cx="7577866" cy="295017"/>
          </a:xfrm>
          <a:prstGeom prst="rect">
            <a:avLst/>
          </a:prstGeom>
          <a:noFill/>
        </p:spPr>
        <p:txBody>
          <a:bodyPr wrap="square" rtlCol="0">
            <a:spAutoFit/>
          </a:bodyPr>
          <a:lstStyle/>
          <a:p>
            <a:pPr marL="171450" indent="-171450" algn="just">
              <a:lnSpc>
                <a:spcPct val="120000"/>
              </a:lnSpc>
              <a:spcBef>
                <a:spcPts val="600"/>
              </a:spcBef>
              <a:spcAft>
                <a:spcPts val="600"/>
              </a:spcAft>
              <a:buFont typeface="Arial" panose="020B0604020202020204" pitchFamily="34" charset="0"/>
              <a:buChar char="•"/>
            </a:pPr>
            <a:r>
              <a:rPr lang="zh-CN" altLang="en-US" sz="1200" b="1" dirty="0">
                <a:solidFill>
                  <a:srgbClr val="7B102B"/>
                </a:solidFill>
              </a:rPr>
              <a:t>本项目基于投资者情绪对股票价格进行了预测，以判断添加情绪指数后股价预测模型是否有明显的效果提升</a:t>
            </a:r>
          </a:p>
        </p:txBody>
      </p:sp>
      <p:grpSp>
        <p:nvGrpSpPr>
          <p:cNvPr id="17" name="组合 16">
            <a:extLst>
              <a:ext uri="{FF2B5EF4-FFF2-40B4-BE49-F238E27FC236}">
                <a16:creationId xmlns:a16="http://schemas.microsoft.com/office/drawing/2014/main" id="{0F8166DE-3BF6-41E9-82CF-6BC3618FCE29}"/>
              </a:ext>
            </a:extLst>
          </p:cNvPr>
          <p:cNvGrpSpPr/>
          <p:nvPr/>
        </p:nvGrpSpPr>
        <p:grpSpPr>
          <a:xfrm>
            <a:off x="236737" y="3875583"/>
            <a:ext cx="2646436" cy="1543383"/>
            <a:chOff x="278720" y="3898818"/>
            <a:chExt cx="2646436" cy="1543383"/>
          </a:xfrm>
        </p:grpSpPr>
        <p:sp>
          <p:nvSpPr>
            <p:cNvPr id="12" name="文本框 11">
              <a:extLst>
                <a:ext uri="{FF2B5EF4-FFF2-40B4-BE49-F238E27FC236}">
                  <a16:creationId xmlns:a16="http://schemas.microsoft.com/office/drawing/2014/main" id="{A93758D8-65B7-45A7-A63A-E75A009510B7}"/>
                </a:ext>
              </a:extLst>
            </p:cNvPr>
            <p:cNvSpPr txBox="1"/>
            <p:nvPr/>
          </p:nvSpPr>
          <p:spPr>
            <a:xfrm>
              <a:off x="1132785" y="3898818"/>
              <a:ext cx="1335314" cy="276999"/>
            </a:xfrm>
            <a:prstGeom prst="rect">
              <a:avLst/>
            </a:prstGeom>
            <a:solidFill>
              <a:schemeClr val="bg1"/>
            </a:solidFill>
          </p:spPr>
          <p:txBody>
            <a:bodyPr wrap="square">
              <a:spAutoFit/>
            </a:bodyPr>
            <a:lstStyle/>
            <a:p>
              <a:pPr algn="ctr"/>
              <a:r>
                <a:rPr lang="zh-CN" altLang="en-US" sz="1200" b="1" dirty="0">
                  <a:solidFill>
                    <a:srgbClr val="7B102B"/>
                  </a:solidFill>
                  <a:latin typeface="KTJ+ZDJGuN-11"/>
                </a:rPr>
                <a:t>数据获取</a:t>
              </a:r>
              <a:endParaRPr lang="zh-CN" altLang="en-US" sz="1200" b="1" i="0" u="none" strike="noStrike" baseline="0" dirty="0">
                <a:solidFill>
                  <a:srgbClr val="7B102B"/>
                </a:solidFill>
                <a:latin typeface="KTJ+ZDJGuN-11"/>
              </a:endParaRPr>
            </a:p>
          </p:txBody>
        </p:sp>
        <p:sp>
          <p:nvSpPr>
            <p:cNvPr id="19" name="文本框 18">
              <a:extLst>
                <a:ext uri="{FF2B5EF4-FFF2-40B4-BE49-F238E27FC236}">
                  <a16:creationId xmlns:a16="http://schemas.microsoft.com/office/drawing/2014/main" id="{D8FB2002-07C6-4837-A70F-ADE5DA671198}"/>
                </a:ext>
              </a:extLst>
            </p:cNvPr>
            <p:cNvSpPr txBox="1"/>
            <p:nvPr/>
          </p:nvSpPr>
          <p:spPr>
            <a:xfrm>
              <a:off x="278720" y="4272650"/>
              <a:ext cx="2646436" cy="1169551"/>
            </a:xfrm>
            <a:prstGeom prst="rect">
              <a:avLst/>
            </a:prstGeom>
            <a:noFill/>
          </p:spPr>
          <p:txBody>
            <a:bodyPr wrap="square" rtlCol="0">
              <a:spAutoFit/>
            </a:bodyPr>
            <a:lstStyle/>
            <a:p>
              <a:pPr indent="266700"/>
              <a:r>
                <a:rPr lang="zh-CN" altLang="en-US" sz="1400" b="1" dirty="0">
                  <a:latin typeface="微软雅黑" panose="020B0503020204020204" pitchFamily="34" charset="-122"/>
                  <a:ea typeface="微软雅黑" panose="020B0503020204020204" pitchFamily="34" charset="-122"/>
                </a:rPr>
                <a:t>股票每</a:t>
              </a:r>
              <a:r>
                <a:rPr lang="en-US" altLang="zh-CN" sz="1400" b="1" dirty="0">
                  <a:latin typeface="微软雅黑" panose="020B0503020204020204" pitchFamily="34" charset="-122"/>
                  <a:ea typeface="微软雅黑" panose="020B0503020204020204" pitchFamily="34" charset="-122"/>
                </a:rPr>
                <a:t>60</a:t>
              </a:r>
              <a:r>
                <a:rPr lang="zh-CN" altLang="en-US" sz="1400" b="1" dirty="0">
                  <a:latin typeface="微软雅黑" panose="020B0503020204020204" pitchFamily="34" charset="-122"/>
                  <a:ea typeface="微软雅黑" panose="020B0503020204020204" pitchFamily="34" charset="-122"/>
                </a:rPr>
                <a:t>分钟数据线</a:t>
              </a:r>
              <a:endParaRPr lang="en-US" altLang="zh-CN" sz="1400" b="1" dirty="0">
                <a:latin typeface="微软雅黑" panose="020B0503020204020204" pitchFamily="34" charset="-122"/>
                <a:ea typeface="微软雅黑" panose="020B0503020204020204" pitchFamily="34" charset="-122"/>
              </a:endParaRPr>
            </a:p>
            <a:p>
              <a:pPr indent="266700"/>
              <a:r>
                <a:rPr lang="zh-CN" altLang="en-US" sz="1400" b="1" dirty="0">
                  <a:latin typeface="微软雅黑" panose="020B0503020204020204" pitchFamily="34" charset="-122"/>
                  <a:ea typeface="微软雅黑" panose="020B0503020204020204" pitchFamily="34" charset="-122"/>
                </a:rPr>
                <a:t>同时段股票股吧评论</a:t>
              </a:r>
              <a:endParaRPr lang="en-US" altLang="zh-CN" sz="1400" b="1" dirty="0">
                <a:latin typeface="微软雅黑" panose="020B0503020204020204" pitchFamily="34" charset="-122"/>
                <a:ea typeface="微软雅黑" panose="020B0503020204020204" pitchFamily="34" charset="-122"/>
              </a:endParaRPr>
            </a:p>
            <a:p>
              <a:pPr indent="266700"/>
              <a:r>
                <a:rPr lang="zh-CN" altLang="en-US" sz="1400" b="1" dirty="0">
                  <a:latin typeface="微软雅黑" panose="020B0503020204020204" pitchFamily="34" charset="-122"/>
                  <a:ea typeface="微软雅黑" panose="020B0503020204020204" pitchFamily="34" charset="-122"/>
                </a:rPr>
                <a:t>同类型</a:t>
              </a:r>
              <a:r>
                <a:rPr lang="en-US" altLang="zh-CN" sz="1400" b="1" dirty="0">
                  <a:latin typeface="微软雅黑" panose="020B0503020204020204" pitchFamily="34" charset="-122"/>
                  <a:ea typeface="微软雅黑" panose="020B0503020204020204" pitchFamily="34" charset="-122"/>
                </a:rPr>
                <a:t>6</a:t>
              </a:r>
              <a:r>
                <a:rPr lang="zh-CN" altLang="en-US" sz="1400" b="1" dirty="0">
                  <a:latin typeface="微软雅黑" panose="020B0503020204020204" pitchFamily="34" charset="-122"/>
                  <a:ea typeface="微软雅黑" panose="020B0503020204020204" pitchFamily="34" charset="-122"/>
                </a:rPr>
                <a:t>只股票评</a:t>
              </a:r>
              <a:r>
                <a:rPr lang="en-US" altLang="zh-CN" sz="1400" b="1" dirty="0">
                  <a:latin typeface="微软雅黑" panose="020B0503020204020204" pitchFamily="34" charset="-122"/>
                  <a:ea typeface="微软雅黑" panose="020B0503020204020204" pitchFamily="34" charset="-122"/>
                </a:rPr>
                <a:t>60000</a:t>
              </a:r>
              <a:r>
                <a:rPr lang="zh-CN" altLang="en-US" sz="1400" b="1" dirty="0">
                  <a:latin typeface="微软雅黑" panose="020B0503020204020204" pitchFamily="34" charset="-122"/>
                  <a:ea typeface="微软雅黑" panose="020B0503020204020204" pitchFamily="34" charset="-122"/>
                </a:rPr>
                <a:t>条</a:t>
              </a:r>
              <a:endParaRPr lang="en-US" altLang="zh-CN" sz="1400" b="1" dirty="0">
                <a:latin typeface="微软雅黑" panose="020B0503020204020204" pitchFamily="34" charset="-122"/>
                <a:ea typeface="微软雅黑" panose="020B0503020204020204" pitchFamily="34" charset="-122"/>
              </a:endParaRPr>
            </a:p>
            <a:p>
              <a:pPr indent="266700"/>
              <a:r>
                <a:rPr lang="zh-CN" altLang="en-US" sz="1400" b="1" dirty="0">
                  <a:latin typeface="微软雅黑" panose="020B0503020204020204" pitchFamily="34" charset="-122"/>
                  <a:ea typeface="微软雅黑" panose="020B0503020204020204" pitchFamily="34" charset="-122"/>
                </a:rPr>
                <a:t>获取停用词词典</a:t>
              </a:r>
              <a:endParaRPr lang="en-US" altLang="zh-CN" sz="1400" b="1" dirty="0">
                <a:latin typeface="微软雅黑" panose="020B0503020204020204" pitchFamily="34" charset="-122"/>
                <a:ea typeface="微软雅黑" panose="020B0503020204020204" pitchFamily="34" charset="-122"/>
              </a:endParaRPr>
            </a:p>
            <a:p>
              <a:pPr indent="266700"/>
              <a:r>
                <a:rPr lang="zh-CN" altLang="en-US" sz="1400" b="1" dirty="0">
                  <a:latin typeface="微软雅黑" panose="020B0503020204020204" pitchFamily="34" charset="-122"/>
                  <a:ea typeface="微软雅黑" panose="020B0503020204020204" pitchFamily="34" charset="-122"/>
                </a:rPr>
                <a:t>获取中文情感词典</a:t>
              </a:r>
              <a:endParaRPr lang="en-US" altLang="zh-CN" sz="1400" b="1"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40604047-F5F4-4726-9EAB-C27A70234D0C}"/>
                </a:ext>
              </a:extLst>
            </p:cNvPr>
            <p:cNvSpPr/>
            <p:nvPr/>
          </p:nvSpPr>
          <p:spPr>
            <a:xfrm>
              <a:off x="853145" y="3903193"/>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1</a:t>
              </a:r>
              <a:endParaRPr lang="zh-CN" altLang="en-US" sz="1100" dirty="0"/>
            </a:p>
          </p:txBody>
        </p:sp>
      </p:grpSp>
      <p:grpSp>
        <p:nvGrpSpPr>
          <p:cNvPr id="13" name="组合 12">
            <a:extLst>
              <a:ext uri="{FF2B5EF4-FFF2-40B4-BE49-F238E27FC236}">
                <a16:creationId xmlns:a16="http://schemas.microsoft.com/office/drawing/2014/main" id="{F55B6A73-5551-4256-87BF-C335F76AB722}"/>
              </a:ext>
            </a:extLst>
          </p:cNvPr>
          <p:cNvGrpSpPr/>
          <p:nvPr/>
        </p:nvGrpSpPr>
        <p:grpSpPr>
          <a:xfrm>
            <a:off x="3204834" y="3848258"/>
            <a:ext cx="2686217" cy="1764222"/>
            <a:chOff x="3102101" y="3898818"/>
            <a:chExt cx="2686217" cy="1764222"/>
          </a:xfrm>
        </p:grpSpPr>
        <p:sp>
          <p:nvSpPr>
            <p:cNvPr id="8" name="文本框 7">
              <a:extLst>
                <a:ext uri="{FF2B5EF4-FFF2-40B4-BE49-F238E27FC236}">
                  <a16:creationId xmlns:a16="http://schemas.microsoft.com/office/drawing/2014/main" id="{0C6A535E-C244-414B-8B26-37E7D7CE36DC}"/>
                </a:ext>
              </a:extLst>
            </p:cNvPr>
            <p:cNvSpPr txBox="1"/>
            <p:nvPr/>
          </p:nvSpPr>
          <p:spPr>
            <a:xfrm>
              <a:off x="3102101" y="4299975"/>
              <a:ext cx="2686217" cy="1363065"/>
            </a:xfrm>
            <a:prstGeom prst="rect">
              <a:avLst/>
            </a:prstGeom>
            <a:noFill/>
          </p:spPr>
          <p:txBody>
            <a:bodyPr wrap="square">
              <a:spAutoFit/>
            </a:bodyPr>
            <a:lstStyle/>
            <a:p>
              <a:pPr indent="266700">
                <a:lnSpc>
                  <a:spcPct val="120000"/>
                </a:lnSpc>
              </a:pPr>
              <a:r>
                <a:rPr lang="zh-CN" altLang="en-US" sz="1400" b="1" dirty="0">
                  <a:latin typeface="微软雅黑" panose="020B0503020204020204" pitchFamily="34" charset="-122"/>
                  <a:ea typeface="微软雅黑" panose="020B0503020204020204" pitchFamily="34" charset="-122"/>
                </a:rPr>
                <a:t>频繁</a:t>
              </a:r>
              <a:r>
                <a:rPr lang="en-US" altLang="zh-CN" sz="1400" b="1" dirty="0">
                  <a:latin typeface="微软雅黑" panose="020B0503020204020204" pitchFamily="34" charset="-122"/>
                  <a:ea typeface="微软雅黑" panose="020B0503020204020204" pitchFamily="34" charset="-122"/>
                </a:rPr>
                <a:t>1000</a:t>
              </a:r>
              <a:r>
                <a:rPr lang="zh-CN" altLang="en-US" sz="1400" b="1" dirty="0">
                  <a:latin typeface="微软雅黑" panose="020B0503020204020204" pitchFamily="34" charset="-122"/>
                  <a:ea typeface="微软雅黑" panose="020B0503020204020204" pitchFamily="34" charset="-122"/>
                </a:rPr>
                <a:t>词手动标明词性</a:t>
              </a:r>
              <a:endParaRPr lang="en-US" altLang="zh-CN" sz="1400" b="1" dirty="0">
                <a:latin typeface="微软雅黑" panose="020B0503020204020204" pitchFamily="34" charset="-122"/>
                <a:ea typeface="微软雅黑" panose="020B0503020204020204" pitchFamily="34" charset="-122"/>
              </a:endParaRPr>
            </a:p>
            <a:p>
              <a:pPr indent="266700">
                <a:lnSpc>
                  <a:spcPct val="120000"/>
                </a:lnSpc>
              </a:pPr>
              <a:r>
                <a:rPr lang="zh-CN" altLang="en-US" sz="1400" b="1" dirty="0">
                  <a:latin typeface="微软雅黑" panose="020B0503020204020204" pitchFamily="34" charset="-122"/>
                  <a:ea typeface="微软雅黑" panose="020B0503020204020204" pitchFamily="34" charset="-122"/>
                </a:rPr>
                <a:t>评论数据分类训练模型</a:t>
              </a:r>
              <a:endParaRPr lang="en-US" altLang="zh-CN" sz="1400" b="1" dirty="0">
                <a:latin typeface="微软雅黑" panose="020B0503020204020204" pitchFamily="34" charset="-122"/>
                <a:ea typeface="微软雅黑" panose="020B0503020204020204" pitchFamily="34" charset="-122"/>
              </a:endParaRPr>
            </a:p>
            <a:p>
              <a:pPr indent="266700">
                <a:lnSpc>
                  <a:spcPct val="120000"/>
                </a:lnSpc>
              </a:pPr>
              <a:r>
                <a:rPr lang="zh-CN" altLang="en-US" sz="1400" b="1" dirty="0">
                  <a:latin typeface="微软雅黑" panose="020B0503020204020204" pitchFamily="34" charset="-122"/>
                  <a:ea typeface="微软雅黑" panose="020B0503020204020204" pitchFamily="34" charset="-122"/>
                </a:rPr>
                <a:t>对君实生物股票评论进行模</a:t>
              </a:r>
              <a:endParaRPr lang="en-US" altLang="zh-CN" sz="1400" b="1" dirty="0">
                <a:latin typeface="微软雅黑" panose="020B0503020204020204" pitchFamily="34" charset="-122"/>
                <a:ea typeface="微软雅黑" panose="020B0503020204020204" pitchFamily="34" charset="-122"/>
              </a:endParaRPr>
            </a:p>
            <a:p>
              <a:pPr indent="266700">
                <a:lnSpc>
                  <a:spcPct val="120000"/>
                </a:lnSpc>
              </a:pPr>
              <a:r>
                <a:rPr lang="zh-CN" altLang="en-US" sz="1400" b="1" dirty="0">
                  <a:latin typeface="微软雅黑" panose="020B0503020204020204" pitchFamily="34" charset="-122"/>
                  <a:ea typeface="微软雅黑" panose="020B0503020204020204" pitchFamily="34" charset="-122"/>
                </a:rPr>
                <a:t>型分类，并给出得到情绪指</a:t>
              </a:r>
              <a:endParaRPr lang="en-US" altLang="zh-CN" sz="1400" b="1" dirty="0">
                <a:latin typeface="微软雅黑" panose="020B0503020204020204" pitchFamily="34" charset="-122"/>
                <a:ea typeface="微软雅黑" panose="020B0503020204020204" pitchFamily="34" charset="-122"/>
              </a:endParaRPr>
            </a:p>
            <a:p>
              <a:pPr indent="266700">
                <a:lnSpc>
                  <a:spcPct val="120000"/>
                </a:lnSpc>
              </a:pPr>
              <a:r>
                <a:rPr lang="zh-CN" altLang="en-US" sz="1400" b="1" dirty="0">
                  <a:latin typeface="微软雅黑" panose="020B0503020204020204" pitchFamily="34" charset="-122"/>
                  <a:ea typeface="微软雅黑" panose="020B0503020204020204" pitchFamily="34" charset="-122"/>
                </a:rPr>
                <a:t>数</a:t>
              </a:r>
              <a:r>
                <a:rPr lang="zh-CN" altLang="en-US" sz="1200" dirty="0">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527C4161-BF9F-4EE7-A40F-A89B0A3ED1CB}"/>
                </a:ext>
              </a:extLst>
            </p:cNvPr>
            <p:cNvSpPr txBox="1"/>
            <p:nvPr/>
          </p:nvSpPr>
          <p:spPr>
            <a:xfrm>
              <a:off x="3860115" y="3898818"/>
              <a:ext cx="1335314" cy="276999"/>
            </a:xfrm>
            <a:prstGeom prst="rect">
              <a:avLst/>
            </a:prstGeom>
            <a:solidFill>
              <a:schemeClr val="bg1"/>
            </a:solidFill>
          </p:spPr>
          <p:txBody>
            <a:bodyPr wrap="square">
              <a:spAutoFit/>
            </a:bodyPr>
            <a:lstStyle/>
            <a:p>
              <a:pPr algn="ctr"/>
              <a:r>
                <a:rPr lang="zh-CN" altLang="en-US" sz="1200" b="1" i="0" u="none" strike="noStrike" baseline="0" dirty="0">
                  <a:solidFill>
                    <a:srgbClr val="7B102B"/>
                  </a:solidFill>
                  <a:latin typeface="KTJ+ZDJGuN-11"/>
                </a:rPr>
                <a:t>情绪分析</a:t>
              </a:r>
            </a:p>
          </p:txBody>
        </p:sp>
        <p:sp>
          <p:nvSpPr>
            <p:cNvPr id="22" name="椭圆 21">
              <a:extLst>
                <a:ext uri="{FF2B5EF4-FFF2-40B4-BE49-F238E27FC236}">
                  <a16:creationId xmlns:a16="http://schemas.microsoft.com/office/drawing/2014/main" id="{3013459E-53EA-45FA-B0E8-BD5FE4F726E6}"/>
                </a:ext>
              </a:extLst>
            </p:cNvPr>
            <p:cNvSpPr/>
            <p:nvPr/>
          </p:nvSpPr>
          <p:spPr>
            <a:xfrm>
              <a:off x="3556284" y="3906357"/>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2</a:t>
              </a:r>
              <a:endParaRPr lang="zh-CN" altLang="en-US" sz="1100" dirty="0"/>
            </a:p>
          </p:txBody>
        </p:sp>
      </p:grpSp>
      <p:grpSp>
        <p:nvGrpSpPr>
          <p:cNvPr id="3" name="组合 2">
            <a:extLst>
              <a:ext uri="{FF2B5EF4-FFF2-40B4-BE49-F238E27FC236}">
                <a16:creationId xmlns:a16="http://schemas.microsoft.com/office/drawing/2014/main" id="{E3ABB5F3-87DA-4602-81E9-7FE678FE4DD9}"/>
              </a:ext>
            </a:extLst>
          </p:cNvPr>
          <p:cNvGrpSpPr/>
          <p:nvPr/>
        </p:nvGrpSpPr>
        <p:grpSpPr>
          <a:xfrm>
            <a:off x="6212712" y="3848258"/>
            <a:ext cx="2357705" cy="1765914"/>
            <a:chOff x="6413192" y="3898818"/>
            <a:chExt cx="2357705" cy="1765914"/>
          </a:xfrm>
        </p:grpSpPr>
        <p:sp>
          <p:nvSpPr>
            <p:cNvPr id="11" name="文本框 10">
              <a:extLst>
                <a:ext uri="{FF2B5EF4-FFF2-40B4-BE49-F238E27FC236}">
                  <a16:creationId xmlns:a16="http://schemas.microsoft.com/office/drawing/2014/main" id="{4D81743F-A766-419F-960C-2A56B442E798}"/>
                </a:ext>
              </a:extLst>
            </p:cNvPr>
            <p:cNvSpPr txBox="1"/>
            <p:nvPr/>
          </p:nvSpPr>
          <p:spPr>
            <a:xfrm>
              <a:off x="6413192" y="4301667"/>
              <a:ext cx="2357705" cy="1363065"/>
            </a:xfrm>
            <a:prstGeom prst="rect">
              <a:avLst/>
            </a:prstGeom>
            <a:noFill/>
          </p:spPr>
          <p:txBody>
            <a:bodyPr wrap="square">
              <a:spAutoFit/>
            </a:bodyPr>
            <a:lstStyle/>
            <a:p>
              <a:pPr>
                <a:lnSpc>
                  <a:spcPct val="120000"/>
                </a:lnSpc>
              </a:pPr>
              <a:r>
                <a:rPr lang="zh-CN" altLang="en-US" sz="1400" b="1" dirty="0">
                  <a:latin typeface="微软雅黑" panose="020B0503020204020204" pitchFamily="34" charset="-122"/>
                  <a:ea typeface="微软雅黑" panose="020B0503020204020204" pitchFamily="34" charset="-122"/>
                </a:rPr>
                <a:t>计算每时情绪指数调整区间</a:t>
              </a:r>
              <a:endParaRPr lang="en-US" altLang="zh-CN" sz="1400" b="1" dirty="0">
                <a:latin typeface="微软雅黑" panose="020B0503020204020204" pitchFamily="34" charset="-122"/>
                <a:ea typeface="微软雅黑" panose="020B0503020204020204" pitchFamily="34" charset="-122"/>
              </a:endParaRPr>
            </a:p>
            <a:p>
              <a:pPr>
                <a:lnSpc>
                  <a:spcPct val="120000"/>
                </a:lnSpc>
              </a:pPr>
              <a:r>
                <a:rPr lang="zh-CN" altLang="en-US" sz="1400" b="1" dirty="0">
                  <a:latin typeface="微软雅黑" panose="020B0503020204020204" pitchFamily="34" charset="-122"/>
                  <a:ea typeface="微软雅黑" panose="020B0503020204020204" pitchFamily="34" charset="-122"/>
                </a:rPr>
                <a:t>情绪指数与其他技术性指标相关性分析</a:t>
              </a:r>
              <a:endParaRPr lang="en-US" altLang="zh-CN" sz="1400" b="1" dirty="0">
                <a:latin typeface="微软雅黑" panose="020B0503020204020204" pitchFamily="34" charset="-122"/>
                <a:ea typeface="微软雅黑" panose="020B0503020204020204" pitchFamily="34" charset="-122"/>
              </a:endParaRPr>
            </a:p>
            <a:p>
              <a:pPr>
                <a:lnSpc>
                  <a:spcPct val="120000"/>
                </a:lnSpc>
              </a:pPr>
              <a:r>
                <a:rPr lang="zh-CN" altLang="en-US" sz="1400" b="1" dirty="0">
                  <a:latin typeface="微软雅黑" panose="020B0503020204020204" pitchFamily="34" charset="-122"/>
                  <a:ea typeface="微软雅黑" panose="020B0503020204020204" pitchFamily="34" charset="-122"/>
                </a:rPr>
                <a:t>与原技术性指标相结合搭建新的股票特征工程。</a:t>
              </a:r>
              <a:endParaRPr lang="en-US" altLang="zh-CN" sz="14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BAF1793-2C83-4643-9048-BE8BB5286C4F}"/>
                </a:ext>
              </a:extLst>
            </p:cNvPr>
            <p:cNvSpPr txBox="1"/>
            <p:nvPr/>
          </p:nvSpPr>
          <p:spPr>
            <a:xfrm>
              <a:off x="7001312" y="3898818"/>
              <a:ext cx="1335314" cy="276999"/>
            </a:xfrm>
            <a:prstGeom prst="rect">
              <a:avLst/>
            </a:prstGeom>
            <a:solidFill>
              <a:schemeClr val="bg1"/>
            </a:solidFill>
          </p:spPr>
          <p:txBody>
            <a:bodyPr wrap="square">
              <a:spAutoFit/>
            </a:bodyPr>
            <a:lstStyle/>
            <a:p>
              <a:pPr algn="ctr"/>
              <a:r>
                <a:rPr lang="zh-CN" altLang="en-US" sz="1200" b="1" i="0" u="none" strike="noStrike" baseline="0" dirty="0">
                  <a:solidFill>
                    <a:srgbClr val="7B102B"/>
                  </a:solidFill>
                  <a:latin typeface="KTJ+ZDJGuN-11"/>
                </a:rPr>
                <a:t>特征工程</a:t>
              </a:r>
            </a:p>
          </p:txBody>
        </p:sp>
        <p:sp>
          <p:nvSpPr>
            <p:cNvPr id="23" name="椭圆 22">
              <a:extLst>
                <a:ext uri="{FF2B5EF4-FFF2-40B4-BE49-F238E27FC236}">
                  <a16:creationId xmlns:a16="http://schemas.microsoft.com/office/drawing/2014/main" id="{4C2D1D4F-7803-48A5-8DEF-3EBD1E3E09C7}"/>
                </a:ext>
              </a:extLst>
            </p:cNvPr>
            <p:cNvSpPr/>
            <p:nvPr/>
          </p:nvSpPr>
          <p:spPr>
            <a:xfrm>
              <a:off x="6707333" y="3909521"/>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3</a:t>
              </a:r>
              <a:endParaRPr lang="zh-CN" altLang="en-US" sz="1100" dirty="0"/>
            </a:p>
          </p:txBody>
        </p:sp>
      </p:grpSp>
      <p:grpSp>
        <p:nvGrpSpPr>
          <p:cNvPr id="6" name="组合 5">
            <a:extLst>
              <a:ext uri="{FF2B5EF4-FFF2-40B4-BE49-F238E27FC236}">
                <a16:creationId xmlns:a16="http://schemas.microsoft.com/office/drawing/2014/main" id="{2991786D-052C-426A-8A4B-F6F83765BCB2}"/>
              </a:ext>
            </a:extLst>
          </p:cNvPr>
          <p:cNvGrpSpPr/>
          <p:nvPr/>
        </p:nvGrpSpPr>
        <p:grpSpPr>
          <a:xfrm>
            <a:off x="9067533" y="3848258"/>
            <a:ext cx="2440960" cy="2024627"/>
            <a:chOff x="9158282" y="3898818"/>
            <a:chExt cx="2440960" cy="2024627"/>
          </a:xfrm>
        </p:grpSpPr>
        <p:sp>
          <p:nvSpPr>
            <p:cNvPr id="16" name="文本框 15">
              <a:extLst>
                <a:ext uri="{FF2B5EF4-FFF2-40B4-BE49-F238E27FC236}">
                  <a16:creationId xmlns:a16="http://schemas.microsoft.com/office/drawing/2014/main" id="{E2DB0ED5-A9EE-4FE4-9B48-C26E6128857B}"/>
                </a:ext>
              </a:extLst>
            </p:cNvPr>
            <p:cNvSpPr txBox="1"/>
            <p:nvPr/>
          </p:nvSpPr>
          <p:spPr>
            <a:xfrm>
              <a:off x="9536121" y="3898818"/>
              <a:ext cx="1821352" cy="276999"/>
            </a:xfrm>
            <a:prstGeom prst="rect">
              <a:avLst/>
            </a:prstGeom>
            <a:solidFill>
              <a:schemeClr val="bg1"/>
            </a:solidFill>
          </p:spPr>
          <p:txBody>
            <a:bodyPr wrap="square">
              <a:spAutoFit/>
            </a:bodyPr>
            <a:lstStyle/>
            <a:p>
              <a:pPr algn="ctr"/>
              <a:r>
                <a:rPr lang="zh-CN" altLang="en-US" sz="1200" b="1" dirty="0">
                  <a:solidFill>
                    <a:srgbClr val="7B102B"/>
                  </a:solidFill>
                  <a:latin typeface="KTJ+ZDJGuN-11"/>
                </a:rPr>
                <a:t>模型预测</a:t>
              </a:r>
              <a:endParaRPr lang="zh-CN" altLang="en-US" sz="1200" b="1" i="0" u="none" strike="noStrike" baseline="0" dirty="0">
                <a:solidFill>
                  <a:srgbClr val="7B102B"/>
                </a:solidFill>
                <a:latin typeface="KTJ+ZDJGuN-11"/>
              </a:endParaRPr>
            </a:p>
          </p:txBody>
        </p:sp>
        <p:sp>
          <p:nvSpPr>
            <p:cNvPr id="20" name="文本框 19">
              <a:extLst>
                <a:ext uri="{FF2B5EF4-FFF2-40B4-BE49-F238E27FC236}">
                  <a16:creationId xmlns:a16="http://schemas.microsoft.com/office/drawing/2014/main" id="{A998784B-E80D-4B2C-A3D0-98C52544EBF4}"/>
                </a:ext>
              </a:extLst>
            </p:cNvPr>
            <p:cNvSpPr txBox="1"/>
            <p:nvPr/>
          </p:nvSpPr>
          <p:spPr>
            <a:xfrm>
              <a:off x="9158282" y="4301847"/>
              <a:ext cx="2440960" cy="1621598"/>
            </a:xfrm>
            <a:prstGeom prst="rect">
              <a:avLst/>
            </a:prstGeom>
            <a:noFill/>
          </p:spPr>
          <p:txBody>
            <a:bodyPr wrap="square" rtlCol="0">
              <a:spAutoFit/>
            </a:bodyPr>
            <a:lstStyle/>
            <a:p>
              <a:pPr algn="just">
                <a:lnSpc>
                  <a:spcPct val="120000"/>
                </a:lnSpc>
              </a:pPr>
              <a:r>
                <a:rPr lang="zh-CN" altLang="en-US" sz="1400" b="1" dirty="0">
                  <a:latin typeface="微软雅黑" panose="020B0503020204020204" pitchFamily="34" charset="-122"/>
                  <a:ea typeface="微软雅黑" panose="020B0503020204020204" pitchFamily="34" charset="-122"/>
                </a:rPr>
                <a:t>特征工程模型预测</a:t>
              </a:r>
              <a:endParaRPr lang="en-US" altLang="zh-CN" sz="1400" b="1" dirty="0">
                <a:latin typeface="微软雅黑" panose="020B0503020204020204" pitchFamily="34" charset="-122"/>
                <a:ea typeface="微软雅黑" panose="020B0503020204020204" pitchFamily="34" charset="-122"/>
              </a:endParaRPr>
            </a:p>
            <a:p>
              <a:pPr algn="just">
                <a:lnSpc>
                  <a:spcPct val="120000"/>
                </a:lnSpc>
              </a:pPr>
              <a:r>
                <a:rPr lang="zh-CN" altLang="en-US" sz="1400" b="1" dirty="0">
                  <a:latin typeface="微软雅黑" panose="020B0503020204020204" pitchFamily="34" charset="-122"/>
                  <a:ea typeface="微软雅黑" panose="020B0503020204020204" pitchFamily="34" charset="-122"/>
                </a:rPr>
                <a:t>将带有情绪指标的股票数据，与 纯技术性指标的数据进行对比预测，以探究出股票的情绪指数对股价预测的影响作用。</a:t>
              </a:r>
              <a:endParaRPr lang="en-US" altLang="zh-CN" sz="1400" b="1" dirty="0">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994FC60C-18F2-4E1B-934B-8DD5D8ED3D8F}"/>
                </a:ext>
              </a:extLst>
            </p:cNvPr>
            <p:cNvSpPr/>
            <p:nvPr/>
          </p:nvSpPr>
          <p:spPr>
            <a:xfrm>
              <a:off x="9502015" y="3926143"/>
              <a:ext cx="229081" cy="2290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4</a:t>
              </a:r>
              <a:endParaRPr lang="zh-CN" altLang="en-US" sz="1100" dirty="0"/>
            </a:p>
          </p:txBody>
        </p:sp>
      </p:grpSp>
      <p:sp>
        <p:nvSpPr>
          <p:cNvPr id="9" name="文本框 8">
            <a:extLst>
              <a:ext uri="{FF2B5EF4-FFF2-40B4-BE49-F238E27FC236}">
                <a16:creationId xmlns:a16="http://schemas.microsoft.com/office/drawing/2014/main" id="{2C5743FB-0497-A836-47AE-FAF8A2C50CEC}"/>
              </a:ext>
            </a:extLst>
          </p:cNvPr>
          <p:cNvSpPr txBox="1"/>
          <p:nvPr/>
        </p:nvSpPr>
        <p:spPr>
          <a:xfrm>
            <a:off x="2883173" y="2174924"/>
            <a:ext cx="6513780" cy="646331"/>
          </a:xfrm>
          <a:prstGeom prst="rect">
            <a:avLst/>
          </a:prstGeom>
          <a:noFill/>
        </p:spPr>
        <p:txBody>
          <a:bodyPr wrap="square">
            <a:spAutoFit/>
          </a:bodyPr>
          <a:lstStyle/>
          <a:p>
            <a:pPr algn="r"/>
            <a:r>
              <a:rPr lang="zh-CN" altLang="en-US" sz="1200" b="1" dirty="0">
                <a:solidFill>
                  <a:srgbClr val="7B102B"/>
                </a:solidFill>
              </a:rPr>
              <a:t>有</a:t>
            </a:r>
            <a:r>
              <a:rPr lang="zh-CN" altLang="zh-CN" sz="1200" b="1" dirty="0">
                <a:solidFill>
                  <a:srgbClr val="7B102B"/>
                </a:solidFill>
              </a:rPr>
              <a:t>学者</a:t>
            </a:r>
            <a:r>
              <a:rPr lang="zh-CN" altLang="en-US" sz="1200" b="1" dirty="0">
                <a:solidFill>
                  <a:srgbClr val="7B102B"/>
                </a:solidFill>
              </a:rPr>
              <a:t>研究</a:t>
            </a:r>
            <a:r>
              <a:rPr lang="zh-CN" altLang="zh-CN" sz="1200" b="1" dirty="0">
                <a:solidFill>
                  <a:srgbClr val="7B102B"/>
                </a:solidFill>
              </a:rPr>
              <a:t>认为在进行股票预测时添加大量的行业新闻将降低预测的准确</a:t>
            </a:r>
            <a:r>
              <a:rPr lang="zh-CN" altLang="en-US" sz="1200" b="1" dirty="0">
                <a:solidFill>
                  <a:srgbClr val="7B102B"/>
                </a:solidFill>
              </a:rPr>
              <a:t>性。</a:t>
            </a:r>
            <a:endParaRPr lang="en-US" altLang="zh-CN" sz="1200" b="1" dirty="0">
              <a:solidFill>
                <a:srgbClr val="7B102B"/>
              </a:solidFill>
            </a:endParaRPr>
          </a:p>
          <a:p>
            <a:pPr algn="r"/>
            <a:r>
              <a:rPr lang="zh-CN" altLang="en-US" sz="1200" b="1" dirty="0">
                <a:solidFill>
                  <a:srgbClr val="7B102B"/>
                </a:solidFill>
              </a:rPr>
              <a:t>我认为大盘指数会受到更多的行业新闻影响，其投资者情绪的影响因素过多，而个股相对专一，其同类股票也会受到该行业新闻的影响，在本文的情景下选择个股做预测相对更精准一些。</a:t>
            </a:r>
          </a:p>
        </p:txBody>
      </p:sp>
      <p:sp>
        <p:nvSpPr>
          <p:cNvPr id="28" name="文本框 27">
            <a:extLst>
              <a:ext uri="{FF2B5EF4-FFF2-40B4-BE49-F238E27FC236}">
                <a16:creationId xmlns:a16="http://schemas.microsoft.com/office/drawing/2014/main" id="{D7E36956-AED9-252D-ADB1-060DAF5FA280}"/>
              </a:ext>
            </a:extLst>
          </p:cNvPr>
          <p:cNvSpPr txBox="1"/>
          <p:nvPr/>
        </p:nvSpPr>
        <p:spPr>
          <a:xfrm>
            <a:off x="3456920" y="6588680"/>
            <a:ext cx="10263733" cy="261610"/>
          </a:xfrm>
          <a:prstGeom prst="rect">
            <a:avLst/>
          </a:prstGeom>
          <a:noFill/>
        </p:spPr>
        <p:txBody>
          <a:bodyPr wrap="square">
            <a:spAutoFit/>
          </a:bodyPr>
          <a:lstStyle/>
          <a:p>
            <a:pPr algn="just"/>
            <a:r>
              <a:rPr lang="en-US" altLang="zh-CN" sz="11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Wang, D., &amp; Zhao, Y. (2020). Using news to predict investor sentiment: Based on SVM model. </a:t>
            </a:r>
            <a:r>
              <a:rPr lang="en-US" altLang="zh-CN" sz="1100" i="1"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Procedia Computer Science</a:t>
            </a:r>
            <a:r>
              <a:rPr lang="en-US" altLang="zh-CN" sz="11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100" i="1"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174</a:t>
            </a:r>
            <a:r>
              <a:rPr lang="en-US" altLang="zh-CN" sz="1100" kern="100" dirty="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 191-199.</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29" name="直接连接符 28">
            <a:extLst>
              <a:ext uri="{FF2B5EF4-FFF2-40B4-BE49-F238E27FC236}">
                <a16:creationId xmlns:a16="http://schemas.microsoft.com/office/drawing/2014/main" id="{F323CDAA-C658-7CC4-988C-2B2850FCA495}"/>
              </a:ext>
            </a:extLst>
          </p:cNvPr>
          <p:cNvCxnSpPr>
            <a:cxnSpLocks/>
          </p:cNvCxnSpPr>
          <p:nvPr/>
        </p:nvCxnSpPr>
        <p:spPr>
          <a:xfrm>
            <a:off x="8230636" y="6425703"/>
            <a:ext cx="1959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9675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F12AFF8E-C26F-4581-8BEB-DE8986818C8A}"/>
              </a:ext>
            </a:extLst>
          </p:cNvPr>
          <p:cNvGrpSpPr/>
          <p:nvPr/>
        </p:nvGrpSpPr>
        <p:grpSpPr>
          <a:xfrm rot="2069649">
            <a:off x="9898580" y="1955776"/>
            <a:ext cx="4367189" cy="8018419"/>
            <a:chOff x="5971510" y="-16331"/>
            <a:chExt cx="3197184" cy="5870215"/>
          </a:xfrm>
          <a:noFill/>
        </p:grpSpPr>
        <p:sp>
          <p:nvSpPr>
            <p:cNvPr id="90" name="弧形 89">
              <a:extLst>
                <a:ext uri="{FF2B5EF4-FFF2-40B4-BE49-F238E27FC236}">
                  <a16:creationId xmlns:a16="http://schemas.microsoft.com/office/drawing/2014/main" id="{B82B6B8C-FB2D-4758-BB3F-683577160B05}"/>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1" name="弧形 90">
              <a:extLst>
                <a:ext uri="{FF2B5EF4-FFF2-40B4-BE49-F238E27FC236}">
                  <a16:creationId xmlns:a16="http://schemas.microsoft.com/office/drawing/2014/main" id="{4BEAA860-E747-49B3-9CAC-7FB4076BE703}"/>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2" name="弧形 91">
              <a:extLst>
                <a:ext uri="{FF2B5EF4-FFF2-40B4-BE49-F238E27FC236}">
                  <a16:creationId xmlns:a16="http://schemas.microsoft.com/office/drawing/2014/main" id="{8E6BD296-A8E1-479A-8F69-85C28EB799A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93" name="弧形 92">
              <a:extLst>
                <a:ext uri="{FF2B5EF4-FFF2-40B4-BE49-F238E27FC236}">
                  <a16:creationId xmlns:a16="http://schemas.microsoft.com/office/drawing/2014/main" id="{308B5995-65C1-4EC4-BFFC-5D4CB5F03A3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4" name="弧形 93">
              <a:extLst>
                <a:ext uri="{FF2B5EF4-FFF2-40B4-BE49-F238E27FC236}">
                  <a16:creationId xmlns:a16="http://schemas.microsoft.com/office/drawing/2014/main" id="{BC6110AA-BBE0-4C12-8B8B-3067CE6D76D1}"/>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5" name="弧形 94">
              <a:extLst>
                <a:ext uri="{FF2B5EF4-FFF2-40B4-BE49-F238E27FC236}">
                  <a16:creationId xmlns:a16="http://schemas.microsoft.com/office/drawing/2014/main" id="{3C452E58-96F5-4DA6-B3D7-35D21E629DEF}"/>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53" name="Group 88">
            <a:extLst>
              <a:ext uri="{FF2B5EF4-FFF2-40B4-BE49-F238E27FC236}">
                <a16:creationId xmlns:a16="http://schemas.microsoft.com/office/drawing/2014/main" id="{485D5412-BB89-4CF2-8525-6404B12EB478}"/>
              </a:ext>
            </a:extLst>
          </p:cNvPr>
          <p:cNvGrpSpPr/>
          <p:nvPr/>
        </p:nvGrpSpPr>
        <p:grpSpPr>
          <a:xfrm rot="2069649">
            <a:off x="-463931" y="-2411264"/>
            <a:ext cx="4367189" cy="8018419"/>
            <a:chOff x="5971510" y="-16331"/>
            <a:chExt cx="3197184" cy="5870215"/>
          </a:xfrm>
          <a:noFill/>
        </p:grpSpPr>
        <p:sp>
          <p:nvSpPr>
            <p:cNvPr id="55" name="弧形 89">
              <a:extLst>
                <a:ext uri="{FF2B5EF4-FFF2-40B4-BE49-F238E27FC236}">
                  <a16:creationId xmlns:a16="http://schemas.microsoft.com/office/drawing/2014/main" id="{688A4F65-EC94-4C1B-8CA1-E662D56DDCD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7" name="弧形 90">
              <a:extLst>
                <a:ext uri="{FF2B5EF4-FFF2-40B4-BE49-F238E27FC236}">
                  <a16:creationId xmlns:a16="http://schemas.microsoft.com/office/drawing/2014/main" id="{34AA5A8C-6172-4E8F-A301-972CFB60BABA}"/>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8" name="弧形 91">
              <a:extLst>
                <a:ext uri="{FF2B5EF4-FFF2-40B4-BE49-F238E27FC236}">
                  <a16:creationId xmlns:a16="http://schemas.microsoft.com/office/drawing/2014/main" id="{BF717ADC-02B3-4AE8-B610-171964795886}"/>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59" name="弧形 92">
              <a:extLst>
                <a:ext uri="{FF2B5EF4-FFF2-40B4-BE49-F238E27FC236}">
                  <a16:creationId xmlns:a16="http://schemas.microsoft.com/office/drawing/2014/main" id="{7A1B6B90-06F1-4DE5-9D6E-2A9BA65AC6EA}"/>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0" name="弧形 93">
              <a:extLst>
                <a:ext uri="{FF2B5EF4-FFF2-40B4-BE49-F238E27FC236}">
                  <a16:creationId xmlns:a16="http://schemas.microsoft.com/office/drawing/2014/main" id="{C255CEC7-579B-41AB-B4AB-F3BB7A4D718D}"/>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1" name="弧形 94">
              <a:extLst>
                <a:ext uri="{FF2B5EF4-FFF2-40B4-BE49-F238E27FC236}">
                  <a16:creationId xmlns:a16="http://schemas.microsoft.com/office/drawing/2014/main" id="{EAE854BE-CC92-48DA-AE1C-3C20D35E2631}"/>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pic>
        <p:nvPicPr>
          <p:cNvPr id="82" name="图片 81" descr="5">
            <a:extLst>
              <a:ext uri="{FF2B5EF4-FFF2-40B4-BE49-F238E27FC236}">
                <a16:creationId xmlns:a16="http://schemas.microsoft.com/office/drawing/2014/main" id="{C07FB1F8-13D4-4C27-9A6F-E4393B8F85AC}"/>
              </a:ext>
            </a:extLst>
          </p:cNvPr>
          <p:cNvPicPr>
            <a:picLocks noGrp="1" noChangeAspect="1"/>
          </p:cNvPicPr>
          <p:nvPr isPhoto="1"/>
        </p:nvPicPr>
        <p:blipFill rotWithShape="1">
          <a:blip r:embed="rId4" cstate="hq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4000"/>
                    </a14:imgEffect>
                  </a14:imgLayer>
                </a14:imgProps>
              </a:ext>
              <a:ext uri="{28A0092B-C50C-407E-A947-70E740481C1C}">
                <a14:useLocalDpi xmlns:a14="http://schemas.microsoft.com/office/drawing/2010/main"/>
              </a:ext>
            </a:extLst>
          </a:blip>
          <a:srcRect/>
          <a:stretch/>
        </p:blipFill>
        <p:spPr>
          <a:xfrm flipH="1" flipV="1">
            <a:off x="82247" y="-448589"/>
            <a:ext cx="12191999" cy="6858003"/>
          </a:xfrm>
          <a:prstGeom prst="rect">
            <a:avLst/>
          </a:prstGeom>
        </p:spPr>
      </p:pic>
      <p:sp>
        <p:nvSpPr>
          <p:cNvPr id="4" name="文本框 3">
            <a:extLst>
              <a:ext uri="{FF2B5EF4-FFF2-40B4-BE49-F238E27FC236}">
                <a16:creationId xmlns:a16="http://schemas.microsoft.com/office/drawing/2014/main" id="{D32D7BB1-A21F-41EF-8876-34510FB45BC6}"/>
              </a:ext>
            </a:extLst>
          </p:cNvPr>
          <p:cNvSpPr txBox="1"/>
          <p:nvPr/>
        </p:nvSpPr>
        <p:spPr>
          <a:xfrm>
            <a:off x="5290686" y="2404624"/>
            <a:ext cx="1628534" cy="523220"/>
          </a:xfrm>
          <a:prstGeom prst="rect">
            <a:avLst/>
          </a:prstGeom>
          <a:noFill/>
          <a:effectLst>
            <a:reflection blurRad="6350" stA="52000" endA="300" endPos="55000" dir="5400000" sy="-100000" algn="bl" rotWithShape="0"/>
          </a:effectLst>
        </p:spPr>
        <p:txBody>
          <a:bodyPr wrap="square" rtlCol="0">
            <a:spAutoFit/>
          </a:bodyPr>
          <a:lstStyle/>
          <a:p>
            <a:pPr algn="ctr"/>
            <a:r>
              <a:rPr lang="en-US" altLang="zh-CN" sz="2800" b="1" dirty="0">
                <a:solidFill>
                  <a:schemeClr val="bg1">
                    <a:alpha val="61000"/>
                  </a:schemeClr>
                </a:solidFill>
                <a:latin typeface="Arial" panose="020B0604020202020204" pitchFamily="34" charset="0"/>
                <a:cs typeface="Arial" panose="020B0604020202020204" pitchFamily="34" charset="0"/>
              </a:rPr>
              <a:t>Part 02</a:t>
            </a:r>
            <a:endParaRPr lang="zh-CN" altLang="en-US" sz="2800" b="1" dirty="0">
              <a:solidFill>
                <a:schemeClr val="bg1">
                  <a:alpha val="61000"/>
                </a:schemeClr>
              </a:solidFill>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155A0D15-F102-4AAC-BF94-254E7C7E3877}"/>
              </a:ext>
            </a:extLst>
          </p:cNvPr>
          <p:cNvGrpSpPr/>
          <p:nvPr/>
        </p:nvGrpSpPr>
        <p:grpSpPr>
          <a:xfrm>
            <a:off x="3875542" y="1293135"/>
            <a:ext cx="4440916" cy="4440916"/>
            <a:chOff x="2449959" y="936031"/>
            <a:chExt cx="4944829" cy="4944829"/>
          </a:xfrm>
        </p:grpSpPr>
        <p:sp>
          <p:nvSpPr>
            <p:cNvPr id="31" name="椭圆 30">
              <a:extLst>
                <a:ext uri="{FF2B5EF4-FFF2-40B4-BE49-F238E27FC236}">
                  <a16:creationId xmlns:a16="http://schemas.microsoft.com/office/drawing/2014/main" id="{9615BA1B-FBCE-417F-92A1-578CCED8074C}"/>
                </a:ext>
              </a:extLst>
            </p:cNvPr>
            <p:cNvSpPr/>
            <p:nvPr/>
          </p:nvSpPr>
          <p:spPr>
            <a:xfrm rot="16200000">
              <a:off x="2449959"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2" name="椭圆 31">
              <a:extLst>
                <a:ext uri="{FF2B5EF4-FFF2-40B4-BE49-F238E27FC236}">
                  <a16:creationId xmlns:a16="http://schemas.microsoft.com/office/drawing/2014/main" id="{FB2598C8-EFEC-411D-8C05-88F259C4A8D0}"/>
                </a:ext>
              </a:extLst>
            </p:cNvPr>
            <p:cNvSpPr/>
            <p:nvPr/>
          </p:nvSpPr>
          <p:spPr>
            <a:xfrm rot="17280000">
              <a:off x="2566942"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3" name="椭圆 32">
              <a:extLst>
                <a:ext uri="{FF2B5EF4-FFF2-40B4-BE49-F238E27FC236}">
                  <a16:creationId xmlns:a16="http://schemas.microsoft.com/office/drawing/2014/main" id="{F329BC6D-F82A-43A3-B00C-FEFE8FF20E67}"/>
                </a:ext>
              </a:extLst>
            </p:cNvPr>
            <p:cNvSpPr/>
            <p:nvPr/>
          </p:nvSpPr>
          <p:spPr>
            <a:xfrm rot="18360000">
              <a:off x="2906440"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4" name="椭圆 33">
              <a:extLst>
                <a:ext uri="{FF2B5EF4-FFF2-40B4-BE49-F238E27FC236}">
                  <a16:creationId xmlns:a16="http://schemas.microsoft.com/office/drawing/2014/main" id="{2F55363B-5BD9-4B1D-AC12-E8EBD0E6DCD7}"/>
                </a:ext>
              </a:extLst>
            </p:cNvPr>
            <p:cNvSpPr/>
            <p:nvPr/>
          </p:nvSpPr>
          <p:spPr>
            <a:xfrm rot="19440000">
              <a:off x="3435222"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5" name="椭圆 34">
              <a:extLst>
                <a:ext uri="{FF2B5EF4-FFF2-40B4-BE49-F238E27FC236}">
                  <a16:creationId xmlns:a16="http://schemas.microsoft.com/office/drawing/2014/main" id="{916F6CF0-2DBE-46FE-A70A-AF4975E39C1B}"/>
                </a:ext>
              </a:extLst>
            </p:cNvPr>
            <p:cNvSpPr/>
            <p:nvPr/>
          </p:nvSpPr>
          <p:spPr>
            <a:xfrm rot="20520000">
              <a:off x="4101524"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6" name="椭圆 35">
              <a:extLst>
                <a:ext uri="{FF2B5EF4-FFF2-40B4-BE49-F238E27FC236}">
                  <a16:creationId xmlns:a16="http://schemas.microsoft.com/office/drawing/2014/main" id="{B7576FCF-7455-4EA1-A907-560DB6270EC4}"/>
                </a:ext>
              </a:extLst>
            </p:cNvPr>
            <p:cNvSpPr/>
            <p:nvPr/>
          </p:nvSpPr>
          <p:spPr>
            <a:xfrm>
              <a:off x="4840127" y="936031"/>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7" name="椭圆 36">
              <a:extLst>
                <a:ext uri="{FF2B5EF4-FFF2-40B4-BE49-F238E27FC236}">
                  <a16:creationId xmlns:a16="http://schemas.microsoft.com/office/drawing/2014/main" id="{7CA2AF69-14EB-49C4-B00D-DBE88D531563}"/>
                </a:ext>
              </a:extLst>
            </p:cNvPr>
            <p:cNvSpPr/>
            <p:nvPr/>
          </p:nvSpPr>
          <p:spPr>
            <a:xfrm rot="1080000">
              <a:off x="5578729" y="105301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8" name="椭圆 37">
              <a:extLst>
                <a:ext uri="{FF2B5EF4-FFF2-40B4-BE49-F238E27FC236}">
                  <a16:creationId xmlns:a16="http://schemas.microsoft.com/office/drawing/2014/main" id="{A0B4EEC9-A1C0-449A-AE35-F35D2450164E}"/>
                </a:ext>
              </a:extLst>
            </p:cNvPr>
            <p:cNvSpPr/>
            <p:nvPr/>
          </p:nvSpPr>
          <p:spPr>
            <a:xfrm rot="2160000">
              <a:off x="6245033" y="1392513"/>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39" name="椭圆 38">
              <a:extLst>
                <a:ext uri="{FF2B5EF4-FFF2-40B4-BE49-F238E27FC236}">
                  <a16:creationId xmlns:a16="http://schemas.microsoft.com/office/drawing/2014/main" id="{C77D3747-60EF-40AD-A41F-268E17C3B78A}"/>
                </a:ext>
              </a:extLst>
            </p:cNvPr>
            <p:cNvSpPr/>
            <p:nvPr/>
          </p:nvSpPr>
          <p:spPr>
            <a:xfrm rot="3240000">
              <a:off x="6773814" y="192129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0" name="椭圆 39">
              <a:extLst>
                <a:ext uri="{FF2B5EF4-FFF2-40B4-BE49-F238E27FC236}">
                  <a16:creationId xmlns:a16="http://schemas.microsoft.com/office/drawing/2014/main" id="{87D07755-C719-4514-8353-2E2280CFC19F}"/>
                </a:ext>
              </a:extLst>
            </p:cNvPr>
            <p:cNvSpPr/>
            <p:nvPr/>
          </p:nvSpPr>
          <p:spPr>
            <a:xfrm rot="4320000">
              <a:off x="7113311" y="258759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1" name="椭圆 40">
              <a:extLst>
                <a:ext uri="{FF2B5EF4-FFF2-40B4-BE49-F238E27FC236}">
                  <a16:creationId xmlns:a16="http://schemas.microsoft.com/office/drawing/2014/main" id="{8AF130D4-275E-413E-B195-EA2E96631B80}"/>
                </a:ext>
              </a:extLst>
            </p:cNvPr>
            <p:cNvSpPr/>
            <p:nvPr/>
          </p:nvSpPr>
          <p:spPr>
            <a:xfrm rot="5400000">
              <a:off x="7230295" y="3326199"/>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2" name="椭圆 41">
              <a:extLst>
                <a:ext uri="{FF2B5EF4-FFF2-40B4-BE49-F238E27FC236}">
                  <a16:creationId xmlns:a16="http://schemas.microsoft.com/office/drawing/2014/main" id="{5B6FB539-2F6D-4FD6-A15A-830AB7095596}"/>
                </a:ext>
              </a:extLst>
            </p:cNvPr>
            <p:cNvSpPr/>
            <p:nvPr/>
          </p:nvSpPr>
          <p:spPr>
            <a:xfrm rot="6480000">
              <a:off x="7113311"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3" name="椭圆 42">
              <a:extLst>
                <a:ext uri="{FF2B5EF4-FFF2-40B4-BE49-F238E27FC236}">
                  <a16:creationId xmlns:a16="http://schemas.microsoft.com/office/drawing/2014/main" id="{459A1726-B1E3-4C60-A245-82205FA50AA3}"/>
                </a:ext>
              </a:extLst>
            </p:cNvPr>
            <p:cNvSpPr/>
            <p:nvPr/>
          </p:nvSpPr>
          <p:spPr>
            <a:xfrm rot="7560000">
              <a:off x="6773814"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4" name="椭圆 43">
              <a:extLst>
                <a:ext uri="{FF2B5EF4-FFF2-40B4-BE49-F238E27FC236}">
                  <a16:creationId xmlns:a16="http://schemas.microsoft.com/office/drawing/2014/main" id="{31AA463F-737A-4319-B9DC-266E340728BB}"/>
                </a:ext>
              </a:extLst>
            </p:cNvPr>
            <p:cNvSpPr/>
            <p:nvPr/>
          </p:nvSpPr>
          <p:spPr>
            <a:xfrm rot="8640000">
              <a:off x="6245033"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5" name="椭圆 44">
              <a:extLst>
                <a:ext uri="{FF2B5EF4-FFF2-40B4-BE49-F238E27FC236}">
                  <a16:creationId xmlns:a16="http://schemas.microsoft.com/office/drawing/2014/main" id="{C90AE763-2AA9-4666-BCA5-348CD3A391FD}"/>
                </a:ext>
              </a:extLst>
            </p:cNvPr>
            <p:cNvSpPr/>
            <p:nvPr/>
          </p:nvSpPr>
          <p:spPr>
            <a:xfrm rot="9720000">
              <a:off x="5578729"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6" name="椭圆 45">
              <a:extLst>
                <a:ext uri="{FF2B5EF4-FFF2-40B4-BE49-F238E27FC236}">
                  <a16:creationId xmlns:a16="http://schemas.microsoft.com/office/drawing/2014/main" id="{86ACD098-B448-4380-B48A-C98A677CCFBF}"/>
                </a:ext>
              </a:extLst>
            </p:cNvPr>
            <p:cNvSpPr/>
            <p:nvPr/>
          </p:nvSpPr>
          <p:spPr>
            <a:xfrm rot="10800000">
              <a:off x="4840127" y="5716367"/>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7" name="椭圆 46">
              <a:extLst>
                <a:ext uri="{FF2B5EF4-FFF2-40B4-BE49-F238E27FC236}">
                  <a16:creationId xmlns:a16="http://schemas.microsoft.com/office/drawing/2014/main" id="{434E4033-DAEF-452C-8335-3D5633034CF5}"/>
                </a:ext>
              </a:extLst>
            </p:cNvPr>
            <p:cNvSpPr/>
            <p:nvPr/>
          </p:nvSpPr>
          <p:spPr>
            <a:xfrm rot="11880000">
              <a:off x="4101524" y="5599384"/>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8" name="椭圆 47">
              <a:extLst>
                <a:ext uri="{FF2B5EF4-FFF2-40B4-BE49-F238E27FC236}">
                  <a16:creationId xmlns:a16="http://schemas.microsoft.com/office/drawing/2014/main" id="{E4AF581D-41C1-4364-BC43-82B79F34465E}"/>
                </a:ext>
              </a:extLst>
            </p:cNvPr>
            <p:cNvSpPr/>
            <p:nvPr/>
          </p:nvSpPr>
          <p:spPr>
            <a:xfrm rot="12960000">
              <a:off x="3435222" y="5259886"/>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49" name="椭圆 48">
              <a:extLst>
                <a:ext uri="{FF2B5EF4-FFF2-40B4-BE49-F238E27FC236}">
                  <a16:creationId xmlns:a16="http://schemas.microsoft.com/office/drawing/2014/main" id="{62854C53-A3A7-454C-9D2F-4DACDA4037E2}"/>
                </a:ext>
              </a:extLst>
            </p:cNvPr>
            <p:cNvSpPr/>
            <p:nvPr/>
          </p:nvSpPr>
          <p:spPr>
            <a:xfrm rot="14040000">
              <a:off x="2906440" y="4731105"/>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50" name="椭圆 49">
              <a:extLst>
                <a:ext uri="{FF2B5EF4-FFF2-40B4-BE49-F238E27FC236}">
                  <a16:creationId xmlns:a16="http://schemas.microsoft.com/office/drawing/2014/main" id="{5B17291F-2671-4C56-827E-81FB2F812FEF}"/>
                </a:ext>
              </a:extLst>
            </p:cNvPr>
            <p:cNvSpPr/>
            <p:nvPr/>
          </p:nvSpPr>
          <p:spPr>
            <a:xfrm rot="15120000">
              <a:off x="2566942" y="4064802"/>
              <a:ext cx="164493" cy="164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grpSp>
      <p:sp>
        <p:nvSpPr>
          <p:cNvPr id="6" name="文本框 5">
            <a:extLst>
              <a:ext uri="{FF2B5EF4-FFF2-40B4-BE49-F238E27FC236}">
                <a16:creationId xmlns:a16="http://schemas.microsoft.com/office/drawing/2014/main" id="{EB502F0F-6B7C-40E8-B4FE-D3D92C932CB8}"/>
              </a:ext>
            </a:extLst>
          </p:cNvPr>
          <p:cNvSpPr txBox="1"/>
          <p:nvPr/>
        </p:nvSpPr>
        <p:spPr>
          <a:xfrm>
            <a:off x="4662243" y="3237929"/>
            <a:ext cx="2854686" cy="830997"/>
          </a:xfrm>
          <a:prstGeom prst="rect">
            <a:avLst/>
          </a:prstGeom>
          <a:noFill/>
        </p:spPr>
        <p:txBody>
          <a:bodyPr wrap="square" rtlCol="0">
            <a:spAutoFit/>
          </a:bodyPr>
          <a:lstStyle/>
          <a:p>
            <a:pPr algn="ctr"/>
            <a:r>
              <a:rPr lang="zh-CN" altLang="en-US" sz="48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6200000" scaled="1"/>
                  <a:tileRect/>
                </a:gradFill>
                <a:latin typeface="汉仪综艺体简" panose="02010609000101010101" pitchFamily="49" charset="-122"/>
                <a:ea typeface="汉仪综艺体简" panose="02010609000101010101" pitchFamily="49" charset="-122"/>
              </a:rPr>
              <a:t>相关原理</a:t>
            </a:r>
          </a:p>
        </p:txBody>
      </p:sp>
      <p:grpSp>
        <p:nvGrpSpPr>
          <p:cNvPr id="62" name="Group 88">
            <a:extLst>
              <a:ext uri="{FF2B5EF4-FFF2-40B4-BE49-F238E27FC236}">
                <a16:creationId xmlns:a16="http://schemas.microsoft.com/office/drawing/2014/main" id="{FE589814-F9F1-47DC-B48A-8BF5E5D17AE9}"/>
              </a:ext>
            </a:extLst>
          </p:cNvPr>
          <p:cNvGrpSpPr/>
          <p:nvPr/>
        </p:nvGrpSpPr>
        <p:grpSpPr>
          <a:xfrm rot="2069649">
            <a:off x="-871971" y="-2258864"/>
            <a:ext cx="4367189" cy="8018419"/>
            <a:chOff x="5971510" y="-16331"/>
            <a:chExt cx="3197184" cy="5870215"/>
          </a:xfrm>
          <a:noFill/>
        </p:grpSpPr>
        <p:sp>
          <p:nvSpPr>
            <p:cNvPr id="63" name="弧形 89">
              <a:extLst>
                <a:ext uri="{FF2B5EF4-FFF2-40B4-BE49-F238E27FC236}">
                  <a16:creationId xmlns:a16="http://schemas.microsoft.com/office/drawing/2014/main" id="{2C806D25-32C7-4363-B0D8-B38A15AB734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4" name="弧形 90">
              <a:extLst>
                <a:ext uri="{FF2B5EF4-FFF2-40B4-BE49-F238E27FC236}">
                  <a16:creationId xmlns:a16="http://schemas.microsoft.com/office/drawing/2014/main" id="{B5630952-F11A-4FBA-93BE-362C061BDF42}"/>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5" name="弧形 91">
              <a:extLst>
                <a:ext uri="{FF2B5EF4-FFF2-40B4-BE49-F238E27FC236}">
                  <a16:creationId xmlns:a16="http://schemas.microsoft.com/office/drawing/2014/main" id="{7F5D8BE3-0143-4FBF-9ABD-BEDA85DBDA65}"/>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66" name="弧形 92">
              <a:extLst>
                <a:ext uri="{FF2B5EF4-FFF2-40B4-BE49-F238E27FC236}">
                  <a16:creationId xmlns:a16="http://schemas.microsoft.com/office/drawing/2014/main" id="{69040A93-13E8-4656-8D80-BE36127AFAE9}"/>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7" name="弧形 93">
              <a:extLst>
                <a:ext uri="{FF2B5EF4-FFF2-40B4-BE49-F238E27FC236}">
                  <a16:creationId xmlns:a16="http://schemas.microsoft.com/office/drawing/2014/main" id="{1170FE00-E918-48E3-A81C-6A4431D1ED92}"/>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68" name="弧形 94">
              <a:extLst>
                <a:ext uri="{FF2B5EF4-FFF2-40B4-BE49-F238E27FC236}">
                  <a16:creationId xmlns:a16="http://schemas.microsoft.com/office/drawing/2014/main" id="{73BC2A04-0402-4F7E-BA0D-6C434CD8FF56}"/>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96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grpSp>
        <p:nvGrpSpPr>
          <p:cNvPr id="69" name="Group 88">
            <a:extLst>
              <a:ext uri="{FF2B5EF4-FFF2-40B4-BE49-F238E27FC236}">
                <a16:creationId xmlns:a16="http://schemas.microsoft.com/office/drawing/2014/main" id="{A5CBD2B2-80F1-4C0C-B456-0E11541256E9}"/>
              </a:ext>
            </a:extLst>
          </p:cNvPr>
          <p:cNvGrpSpPr/>
          <p:nvPr/>
        </p:nvGrpSpPr>
        <p:grpSpPr>
          <a:xfrm rot="2069649">
            <a:off x="8458152" y="1400250"/>
            <a:ext cx="4367189" cy="8018419"/>
            <a:chOff x="5971510" y="-16331"/>
            <a:chExt cx="3197184" cy="5870215"/>
          </a:xfrm>
          <a:noFill/>
        </p:grpSpPr>
        <p:sp>
          <p:nvSpPr>
            <p:cNvPr id="70" name="弧形 89">
              <a:extLst>
                <a:ext uri="{FF2B5EF4-FFF2-40B4-BE49-F238E27FC236}">
                  <a16:creationId xmlns:a16="http://schemas.microsoft.com/office/drawing/2014/main" id="{FFB9B59C-AA1B-436D-9405-03E6744ED5C2}"/>
                </a:ext>
              </a:extLst>
            </p:cNvPr>
            <p:cNvSpPr/>
            <p:nvPr/>
          </p:nvSpPr>
          <p:spPr>
            <a:xfrm>
              <a:off x="5989862" y="570677"/>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1" name="弧形 90">
              <a:extLst>
                <a:ext uri="{FF2B5EF4-FFF2-40B4-BE49-F238E27FC236}">
                  <a16:creationId xmlns:a16="http://schemas.microsoft.com/office/drawing/2014/main" id="{F3137616-8E41-4A59-A6E9-7BD6B188D6A4}"/>
                </a:ext>
              </a:extLst>
            </p:cNvPr>
            <p:cNvSpPr/>
            <p:nvPr/>
          </p:nvSpPr>
          <p:spPr>
            <a:xfrm flipH="1">
              <a:off x="6542145"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2" name="弧形 91">
              <a:extLst>
                <a:ext uri="{FF2B5EF4-FFF2-40B4-BE49-F238E27FC236}">
                  <a16:creationId xmlns:a16="http://schemas.microsoft.com/office/drawing/2014/main" id="{A00B2654-CEEC-4C6B-8AD5-C040545C075A}"/>
                </a:ext>
              </a:extLst>
            </p:cNvPr>
            <p:cNvSpPr/>
            <p:nvPr/>
          </p:nvSpPr>
          <p:spPr>
            <a:xfrm>
              <a:off x="5971510" y="4005386"/>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73" name="弧形 92">
              <a:extLst>
                <a:ext uri="{FF2B5EF4-FFF2-40B4-BE49-F238E27FC236}">
                  <a16:creationId xmlns:a16="http://schemas.microsoft.com/office/drawing/2014/main" id="{1825FB4A-9390-43DB-B11A-8BDD1275B2BB}"/>
                </a:ext>
              </a:extLst>
            </p:cNvPr>
            <p:cNvSpPr/>
            <p:nvPr/>
          </p:nvSpPr>
          <p:spPr>
            <a:xfrm flipH="1">
              <a:off x="7405613" y="-16331"/>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4" name="弧形 93">
              <a:extLst>
                <a:ext uri="{FF2B5EF4-FFF2-40B4-BE49-F238E27FC236}">
                  <a16:creationId xmlns:a16="http://schemas.microsoft.com/office/drawing/2014/main" id="{116AC08B-5BAF-4414-B09D-FCBB1BC4910A}"/>
                </a:ext>
              </a:extLst>
            </p:cNvPr>
            <p:cNvSpPr/>
            <p:nvPr/>
          </p:nvSpPr>
          <p:spPr>
            <a:xfrm>
              <a:off x="5980686" y="2290890"/>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75" name="弧形 94">
              <a:extLst>
                <a:ext uri="{FF2B5EF4-FFF2-40B4-BE49-F238E27FC236}">
                  <a16:creationId xmlns:a16="http://schemas.microsoft.com/office/drawing/2014/main" id="{64430E63-BBC6-4B44-A197-B64065634182}"/>
                </a:ext>
              </a:extLst>
            </p:cNvPr>
            <p:cNvSpPr/>
            <p:nvPr/>
          </p:nvSpPr>
          <p:spPr>
            <a:xfrm flipH="1">
              <a:off x="6513277" y="4019599"/>
              <a:ext cx="1763081" cy="183428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54" h="2662">
                  <a:moveTo>
                    <a:pt x="2304" y="643"/>
                  </a:moveTo>
                  <a:cubicBezTo>
                    <a:pt x="2442" y="643"/>
                    <a:pt x="2554" y="531"/>
                    <a:pt x="2554" y="394"/>
                  </a:cubicBezTo>
                  <a:cubicBezTo>
                    <a:pt x="2554" y="256"/>
                    <a:pt x="2442" y="144"/>
                    <a:pt x="2304" y="144"/>
                  </a:cubicBezTo>
                  <a:cubicBezTo>
                    <a:pt x="2167" y="144"/>
                    <a:pt x="2055" y="256"/>
                    <a:pt x="2055" y="394"/>
                  </a:cubicBezTo>
                  <a:cubicBezTo>
                    <a:pt x="2055" y="466"/>
                    <a:pt x="2086" y="531"/>
                    <a:pt x="2136" y="577"/>
                  </a:cubicBezTo>
                  <a:lnTo>
                    <a:pt x="1935" y="971"/>
                  </a:lnTo>
                  <a:cubicBezTo>
                    <a:pt x="1881" y="951"/>
                    <a:pt x="1823" y="941"/>
                    <a:pt x="1762" y="941"/>
                  </a:cubicBezTo>
                  <a:cubicBezTo>
                    <a:pt x="1623" y="941"/>
                    <a:pt x="1497" y="996"/>
                    <a:pt x="1405" y="1086"/>
                  </a:cubicBezTo>
                  <a:lnTo>
                    <a:pt x="555" y="414"/>
                  </a:lnTo>
                  <a:cubicBezTo>
                    <a:pt x="573" y="377"/>
                    <a:pt x="582" y="335"/>
                    <a:pt x="582" y="291"/>
                  </a:cubicBezTo>
                  <a:cubicBezTo>
                    <a:pt x="582" y="131"/>
                    <a:pt x="452" y="0"/>
                    <a:pt x="291" y="0"/>
                  </a:cubicBezTo>
                  <a:cubicBezTo>
                    <a:pt x="131" y="0"/>
                    <a:pt x="0" y="131"/>
                    <a:pt x="0" y="291"/>
                  </a:cubicBezTo>
                  <a:cubicBezTo>
                    <a:pt x="0" y="451"/>
                    <a:pt x="131" y="582"/>
                    <a:pt x="291" y="582"/>
                  </a:cubicBezTo>
                  <a:cubicBezTo>
                    <a:pt x="360" y="582"/>
                    <a:pt x="422" y="558"/>
                    <a:pt x="472" y="519"/>
                  </a:cubicBezTo>
                  <a:lnTo>
                    <a:pt x="1322" y="1191"/>
                  </a:lnTo>
                  <a:cubicBezTo>
                    <a:pt x="1276" y="1268"/>
                    <a:pt x="1249" y="1358"/>
                    <a:pt x="1249" y="1454"/>
                  </a:cubicBezTo>
                  <a:cubicBezTo>
                    <a:pt x="1249" y="1544"/>
                    <a:pt x="1272" y="1628"/>
                    <a:pt x="1313" y="1702"/>
                  </a:cubicBezTo>
                  <a:lnTo>
                    <a:pt x="704" y="2150"/>
                  </a:lnTo>
                  <a:cubicBezTo>
                    <a:pt x="653" y="2106"/>
                    <a:pt x="588" y="2080"/>
                    <a:pt x="516" y="2080"/>
                  </a:cubicBezTo>
                  <a:cubicBezTo>
                    <a:pt x="355" y="2080"/>
                    <a:pt x="225" y="2211"/>
                    <a:pt x="225" y="2371"/>
                  </a:cubicBezTo>
                  <a:cubicBezTo>
                    <a:pt x="225" y="2531"/>
                    <a:pt x="355" y="2662"/>
                    <a:pt x="516" y="2662"/>
                  </a:cubicBezTo>
                  <a:cubicBezTo>
                    <a:pt x="676" y="2662"/>
                    <a:pt x="807" y="2531"/>
                    <a:pt x="807" y="2371"/>
                  </a:cubicBezTo>
                  <a:cubicBezTo>
                    <a:pt x="807" y="2331"/>
                    <a:pt x="798" y="2292"/>
                    <a:pt x="783" y="2257"/>
                  </a:cubicBezTo>
                  <a:lnTo>
                    <a:pt x="1392" y="1809"/>
                  </a:lnTo>
                  <a:cubicBezTo>
                    <a:pt x="1486" y="1907"/>
                    <a:pt x="1617" y="1967"/>
                    <a:pt x="1762" y="1967"/>
                  </a:cubicBezTo>
                  <a:cubicBezTo>
                    <a:pt x="1816" y="1967"/>
                    <a:pt x="1868" y="1959"/>
                    <a:pt x="1916" y="1944"/>
                  </a:cubicBezTo>
                  <a:lnTo>
                    <a:pt x="2072" y="2278"/>
                  </a:lnTo>
                  <a:cubicBezTo>
                    <a:pt x="2037" y="2313"/>
                    <a:pt x="2015" y="2362"/>
                    <a:pt x="2015" y="2416"/>
                  </a:cubicBezTo>
                  <a:cubicBezTo>
                    <a:pt x="2015" y="2523"/>
                    <a:pt x="2102" y="2610"/>
                    <a:pt x="2209" y="2610"/>
                  </a:cubicBezTo>
                  <a:cubicBezTo>
                    <a:pt x="2316" y="2610"/>
                    <a:pt x="2403" y="2523"/>
                    <a:pt x="2403" y="2416"/>
                  </a:cubicBezTo>
                  <a:cubicBezTo>
                    <a:pt x="2403" y="2308"/>
                    <a:pt x="2316" y="2221"/>
                    <a:pt x="2209" y="2221"/>
                  </a:cubicBezTo>
                  <a:cubicBezTo>
                    <a:pt x="2204" y="2221"/>
                    <a:pt x="2198" y="2222"/>
                    <a:pt x="2193" y="2222"/>
                  </a:cubicBezTo>
                  <a:lnTo>
                    <a:pt x="2037" y="1887"/>
                  </a:lnTo>
                  <a:cubicBezTo>
                    <a:pt x="2180" y="1796"/>
                    <a:pt x="2276" y="1636"/>
                    <a:pt x="2276" y="1454"/>
                  </a:cubicBezTo>
                  <a:cubicBezTo>
                    <a:pt x="2276" y="1279"/>
                    <a:pt x="2188" y="1124"/>
                    <a:pt x="2053" y="1031"/>
                  </a:cubicBezTo>
                  <a:lnTo>
                    <a:pt x="2254" y="638"/>
                  </a:lnTo>
                  <a:cubicBezTo>
                    <a:pt x="2270" y="641"/>
                    <a:pt x="2287" y="643"/>
                    <a:pt x="2304" y="643"/>
                  </a:cubicBezTo>
                  <a:close/>
                </a:path>
              </a:pathLst>
            </a:custGeom>
            <a:grpFill/>
            <a:ln w="3175">
              <a:gradFill flip="none" rotWithShape="1">
                <a:gsLst>
                  <a:gs pos="0">
                    <a:schemeClr val="accent3">
                      <a:lumMod val="0"/>
                      <a:lumOff val="100000"/>
                      <a:alpha val="20000"/>
                    </a:schemeClr>
                  </a:gs>
                  <a:gs pos="100000">
                    <a:schemeClr val="bg1">
                      <a:alpha val="0"/>
                    </a:schemeClr>
                  </a:gs>
                </a:gsLst>
                <a:path path="circle">
                  <a:fillToRect l="50000" t="-80000" r="50000" b="18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Tree>
    <p:custDataLst>
      <p:tags r:id="rId1"/>
    </p:custDataLst>
    <p:extLst>
      <p:ext uri="{BB962C8B-B14F-4D97-AF65-F5344CB8AC3E}">
        <p14:creationId xmlns:p14="http://schemas.microsoft.com/office/powerpoint/2010/main" val="355912906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9">
            <a:extLst>
              <a:ext uri="{FF2B5EF4-FFF2-40B4-BE49-F238E27FC236}">
                <a16:creationId xmlns:a16="http://schemas.microsoft.com/office/drawing/2014/main" id="{7E03DF83-CF0B-4A99-B21E-1610AF4F00E9}"/>
              </a:ext>
            </a:extLst>
          </p:cNvPr>
          <p:cNvSpPr>
            <a:spLocks noGrp="1"/>
          </p:cNvSpPr>
          <p:nvPr>
            <p:ph type="title"/>
          </p:nvPr>
        </p:nvSpPr>
        <p:spPr/>
        <p:txBody>
          <a:bodyPr/>
          <a:lstStyle/>
          <a:p>
            <a:r>
              <a:rPr lang="zh-CN" altLang="en-US" dirty="0"/>
              <a:t>原理类</a:t>
            </a:r>
          </a:p>
        </p:txBody>
      </p:sp>
      <p:sp>
        <p:nvSpPr>
          <p:cNvPr id="6" name="文本框 5">
            <a:extLst>
              <a:ext uri="{FF2B5EF4-FFF2-40B4-BE49-F238E27FC236}">
                <a16:creationId xmlns:a16="http://schemas.microsoft.com/office/drawing/2014/main" id="{0DDCAE26-ECEA-E26D-C63F-EC4A7156D91A}"/>
              </a:ext>
            </a:extLst>
          </p:cNvPr>
          <p:cNvSpPr txBox="1"/>
          <p:nvPr/>
        </p:nvSpPr>
        <p:spPr>
          <a:xfrm>
            <a:off x="6849857" y="4732683"/>
            <a:ext cx="5167660" cy="910506"/>
          </a:xfrm>
          <a:prstGeom prst="rect">
            <a:avLst/>
          </a:prstGeom>
          <a:noFill/>
        </p:spPr>
        <p:txBody>
          <a:bodyPr wrap="square">
            <a:spAutoFit/>
          </a:bodyPr>
          <a:lstStyle>
            <a:defPPr>
              <a:defRPr lang="zh-CN"/>
            </a:defPPr>
            <a:lvl1pPr>
              <a:lnSpc>
                <a:spcPct val="130000"/>
              </a:lnSpc>
              <a:spcBef>
                <a:spcPts val="600"/>
              </a:spcBef>
              <a:spcAft>
                <a:spcPts val="600"/>
              </a:spcAft>
              <a:defRPr sz="1200">
                <a:latin typeface="+mn-ea"/>
              </a:defRPr>
            </a:lvl1pPr>
          </a:lstStyle>
          <a:p>
            <a:pPr indent="266700">
              <a:spcBef>
                <a:spcPts val="0"/>
              </a:spcBef>
              <a:spcAft>
                <a:spcPts val="0"/>
              </a:spcAft>
            </a:pP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利用机器学习去实现文本分析：</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indent="266700">
              <a:spcBef>
                <a:spcPts val="0"/>
              </a:spcBef>
              <a:spcAft>
                <a:spcPts val="0"/>
              </a:spcAft>
            </a:pP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先将文本信息进行特征处理，对模型进行有监督学习训练，   </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pPr indent="266700">
              <a:spcBef>
                <a:spcPts val="0"/>
              </a:spcBef>
              <a:spcAft>
                <a:spcPts val="0"/>
              </a:spcAft>
            </a:pPr>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训练好的模型用于预测新的文本信息的情感极性</a:t>
            </a:r>
            <a:endParaRPr lang="zh-CN" altLang="zh-CN" sz="1400" b="1" kern="1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21" name="组合 20">
            <a:extLst>
              <a:ext uri="{FF2B5EF4-FFF2-40B4-BE49-F238E27FC236}">
                <a16:creationId xmlns:a16="http://schemas.microsoft.com/office/drawing/2014/main" id="{6E592D95-9A35-A30A-42BE-F391F1C0A42D}"/>
              </a:ext>
            </a:extLst>
          </p:cNvPr>
          <p:cNvGrpSpPr/>
          <p:nvPr/>
        </p:nvGrpSpPr>
        <p:grpSpPr>
          <a:xfrm>
            <a:off x="7223678" y="1705848"/>
            <a:ext cx="2697480" cy="319052"/>
            <a:chOff x="1267703" y="1285332"/>
            <a:chExt cx="2697480" cy="319052"/>
          </a:xfrm>
        </p:grpSpPr>
        <p:sp>
          <p:nvSpPr>
            <p:cNvPr id="22" name="矩形: 圆角 21">
              <a:extLst>
                <a:ext uri="{FF2B5EF4-FFF2-40B4-BE49-F238E27FC236}">
                  <a16:creationId xmlns:a16="http://schemas.microsoft.com/office/drawing/2014/main" id="{698B779B-CDAC-EEA8-AB16-8CFA9E871E8B}"/>
                </a:ext>
              </a:extLst>
            </p:cNvPr>
            <p:cNvSpPr/>
            <p:nvPr/>
          </p:nvSpPr>
          <p:spPr>
            <a:xfrm>
              <a:off x="1267703" y="1285332"/>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5FA7451-7EC2-2D89-FEBB-8BAD496AAED8}"/>
                </a:ext>
              </a:extLst>
            </p:cNvPr>
            <p:cNvSpPr txBox="1"/>
            <p:nvPr/>
          </p:nvSpPr>
          <p:spPr>
            <a:xfrm flipH="1">
              <a:off x="1295652" y="1296607"/>
              <a:ext cx="2641581" cy="307777"/>
            </a:xfrm>
            <a:prstGeom prst="rect">
              <a:avLst/>
            </a:prstGeom>
            <a:noFill/>
          </p:spPr>
          <p:txBody>
            <a:bodyPr wrap="square" rtlCol="0">
              <a:spAutoFit/>
            </a:bodyPr>
            <a:lstStyle/>
            <a:p>
              <a:pPr algn="ctr"/>
              <a:r>
                <a:rPr lang="zh-CN" altLang="en-US" sz="1400" b="1" dirty="0">
                  <a:solidFill>
                    <a:schemeClr val="bg1"/>
                  </a:solidFill>
                </a:rPr>
                <a:t>基于情感词典的文本分析方法</a:t>
              </a:r>
              <a:endParaRPr lang="en-US" altLang="zh-CN" sz="1400" b="1" dirty="0">
                <a:solidFill>
                  <a:schemeClr val="bg1"/>
                </a:solidFill>
              </a:endParaRPr>
            </a:p>
          </p:txBody>
        </p:sp>
      </p:grpSp>
      <p:sp>
        <p:nvSpPr>
          <p:cNvPr id="25" name="矩形: 圆角 24">
            <a:extLst>
              <a:ext uri="{FF2B5EF4-FFF2-40B4-BE49-F238E27FC236}">
                <a16:creationId xmlns:a16="http://schemas.microsoft.com/office/drawing/2014/main" id="{E18425A6-2FAC-3E6A-BD38-3319C61FC71E}"/>
              </a:ext>
            </a:extLst>
          </p:cNvPr>
          <p:cNvSpPr/>
          <p:nvPr/>
        </p:nvSpPr>
        <p:spPr>
          <a:xfrm>
            <a:off x="7223677" y="4390019"/>
            <a:ext cx="2697480" cy="30777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Picture 2">
            <a:extLst>
              <a:ext uri="{FF2B5EF4-FFF2-40B4-BE49-F238E27FC236}">
                <a16:creationId xmlns:a16="http://schemas.microsoft.com/office/drawing/2014/main" id="{71E98AE2-FABA-F815-95EB-35B2FC16E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74" y="3934325"/>
            <a:ext cx="5542423" cy="28870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view">
            <a:extLst>
              <a:ext uri="{FF2B5EF4-FFF2-40B4-BE49-F238E27FC236}">
                <a16:creationId xmlns:a16="http://schemas.microsoft.com/office/drawing/2014/main" id="{128EE543-DBD7-0B0C-54BA-2A1651EA4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691" y="1909215"/>
            <a:ext cx="6634314" cy="159300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D311671-CCB4-0CBE-A685-3259AB2FBFFB}"/>
              </a:ext>
            </a:extLst>
          </p:cNvPr>
          <p:cNvSpPr txBox="1"/>
          <p:nvPr/>
        </p:nvSpPr>
        <p:spPr>
          <a:xfrm flipH="1">
            <a:off x="7175025" y="4418079"/>
            <a:ext cx="2794784" cy="307777"/>
          </a:xfrm>
          <a:prstGeom prst="rect">
            <a:avLst/>
          </a:prstGeom>
          <a:noFill/>
        </p:spPr>
        <p:txBody>
          <a:bodyPr wrap="square" rtlCol="0">
            <a:spAutoFit/>
          </a:bodyPr>
          <a:lstStyle/>
          <a:p>
            <a:pPr algn="ctr"/>
            <a:r>
              <a:rPr lang="zh-CN" altLang="en-US" sz="1400" b="1" dirty="0">
                <a:solidFill>
                  <a:schemeClr val="bg1"/>
                </a:solidFill>
              </a:rPr>
              <a:t>基于机器学习的文本分析方法</a:t>
            </a:r>
            <a:endParaRPr lang="en-US" altLang="zh-CN" sz="1400" b="1" dirty="0">
              <a:solidFill>
                <a:schemeClr val="bg1"/>
              </a:solidFill>
            </a:endParaRPr>
          </a:p>
        </p:txBody>
      </p:sp>
      <p:sp>
        <p:nvSpPr>
          <p:cNvPr id="7" name="文本框 6">
            <a:extLst>
              <a:ext uri="{FF2B5EF4-FFF2-40B4-BE49-F238E27FC236}">
                <a16:creationId xmlns:a16="http://schemas.microsoft.com/office/drawing/2014/main" id="{9293D28F-12D6-E733-2A7A-EF53D551A2AB}"/>
              </a:ext>
            </a:extLst>
          </p:cNvPr>
          <p:cNvSpPr txBox="1"/>
          <p:nvPr/>
        </p:nvSpPr>
        <p:spPr>
          <a:xfrm>
            <a:off x="7181436" y="2180130"/>
            <a:ext cx="7304730" cy="523220"/>
          </a:xfrm>
          <a:prstGeom prst="rect">
            <a:avLst/>
          </a:prstGeom>
          <a:noFill/>
        </p:spPr>
        <p:txBody>
          <a:bodyPr wrap="square">
            <a:spAutoFit/>
          </a:bodyPr>
          <a:lstStyle/>
          <a:p>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利用文本情感词典去实现文本分析：</a:t>
            </a:r>
            <a:endParaRPr lang="en-US" altLang="zh-CN" sz="1400" b="1"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sz="1400" b="1" kern="100" dirty="0">
                <a:latin typeface="等线" panose="02010600030101010101" pitchFamily="2" charset="-122"/>
                <a:ea typeface="等线" panose="02010600030101010101" pitchFamily="2" charset="-122"/>
                <a:cs typeface="Times New Roman" panose="02020603050405020304" pitchFamily="18" charset="0"/>
              </a:rPr>
              <a:t>对情感词典进行极性和强度标注，进行文本情感分类。</a:t>
            </a:r>
          </a:p>
        </p:txBody>
      </p:sp>
      <p:sp>
        <p:nvSpPr>
          <p:cNvPr id="9" name="文本框 8">
            <a:extLst>
              <a:ext uri="{FF2B5EF4-FFF2-40B4-BE49-F238E27FC236}">
                <a16:creationId xmlns:a16="http://schemas.microsoft.com/office/drawing/2014/main" id="{B7339B15-54F3-DD0E-DCD5-115171462F7F}"/>
              </a:ext>
            </a:extLst>
          </p:cNvPr>
          <p:cNvSpPr txBox="1"/>
          <p:nvPr/>
        </p:nvSpPr>
        <p:spPr>
          <a:xfrm>
            <a:off x="1366278" y="1105278"/>
            <a:ext cx="7577866" cy="295017"/>
          </a:xfrm>
          <a:prstGeom prst="rect">
            <a:avLst/>
          </a:prstGeom>
          <a:noFill/>
        </p:spPr>
        <p:txBody>
          <a:bodyPr wrap="square" rtlCol="0">
            <a:spAutoFit/>
          </a:bodyPr>
          <a:lstStyle/>
          <a:p>
            <a:pPr algn="just">
              <a:lnSpc>
                <a:spcPct val="120000"/>
              </a:lnSpc>
              <a:spcBef>
                <a:spcPts val="600"/>
              </a:spcBef>
              <a:spcAft>
                <a:spcPts val="600"/>
              </a:spcAft>
            </a:pPr>
            <a:r>
              <a:rPr lang="zh-CN" altLang="en-US" sz="1200" b="1" dirty="0">
                <a:solidFill>
                  <a:srgbClr val="7B102B"/>
                </a:solidFill>
              </a:rPr>
              <a:t>现阶段对文本情绪分析主要有两种方法</a:t>
            </a:r>
          </a:p>
        </p:txBody>
      </p:sp>
    </p:spTree>
    <p:extLst>
      <p:ext uri="{BB962C8B-B14F-4D97-AF65-F5344CB8AC3E}">
        <p14:creationId xmlns:p14="http://schemas.microsoft.com/office/powerpoint/2010/main" val="981659522"/>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2.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3.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4.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5.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6.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7.xml><?xml version="1.0" encoding="utf-8"?>
<p:tagLst xmlns:a="http://schemas.openxmlformats.org/drawingml/2006/main" xmlns:r="http://schemas.openxmlformats.org/officeDocument/2006/relationships" xmlns:p="http://schemas.openxmlformats.org/presentationml/2006/main">
  <p:tag name="ISLIDE.ICON" val="#136393;#35023;#35023;"/>
</p:tagLst>
</file>

<file path=ppt/tags/tag8.xml><?xml version="1.0" encoding="utf-8"?>
<p:tagLst xmlns:a="http://schemas.openxmlformats.org/drawingml/2006/main" xmlns:r="http://schemas.openxmlformats.org/officeDocument/2006/relationships" xmlns:p="http://schemas.openxmlformats.org/presentationml/2006/main">
  <p:tag name="ISLIDE.ICON" val="#136393;#35023;#35023;"/>
</p:tagLst>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微软雅黑 Times New Roman">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5527</TotalTime>
  <Words>3524</Words>
  <Application>Microsoft Office PowerPoint</Application>
  <PresentationFormat>宽屏</PresentationFormat>
  <Paragraphs>501</Paragraphs>
  <Slides>29</Slides>
  <Notes>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KTJ+ZDJGuN-10</vt:lpstr>
      <vt:lpstr>KTJ+ZDJGuN-11</vt:lpstr>
      <vt:lpstr>PingFang SC</vt:lpstr>
      <vt:lpstr>等线</vt:lpstr>
      <vt:lpstr>仿宋</vt:lpstr>
      <vt:lpstr>汉仪综艺体简</vt:lpstr>
      <vt:lpstr>华文中宋</vt:lpstr>
      <vt:lpstr>思源黑体 CN Light</vt:lpstr>
      <vt:lpstr>微软雅黑</vt:lpstr>
      <vt:lpstr>新宋体</vt:lpstr>
      <vt:lpstr>Arial</vt:lpstr>
      <vt:lpstr>Cambria Math</vt:lpstr>
      <vt:lpstr>Segoe UI</vt:lpstr>
      <vt:lpstr>Times New Roman</vt:lpstr>
      <vt:lpstr>Office 主题​​</vt:lpstr>
      <vt:lpstr>PowerPoint 演示文稿</vt:lpstr>
      <vt:lpstr>PowerPoint 演示文稿</vt:lpstr>
      <vt:lpstr>PowerPoint 演示文稿</vt:lpstr>
      <vt:lpstr>背景介绍</vt:lpstr>
      <vt:lpstr>研究目的</vt:lpstr>
      <vt:lpstr>研究模型</vt:lpstr>
      <vt:lpstr>研究思路</vt:lpstr>
      <vt:lpstr>PowerPoint 演示文稿</vt:lpstr>
      <vt:lpstr>原理类</vt:lpstr>
      <vt:lpstr>原理类</vt:lpstr>
      <vt:lpstr>原理类</vt:lpstr>
      <vt:lpstr>原理类</vt:lpstr>
      <vt:lpstr>PowerPoint 演示文稿</vt:lpstr>
      <vt:lpstr>数据展示</vt:lpstr>
      <vt:lpstr>特征工程搭建</vt:lpstr>
      <vt:lpstr>特征工程搭建</vt:lpstr>
      <vt:lpstr>相关性分析</vt:lpstr>
      <vt:lpstr>PowerPoint 演示文稿</vt:lpstr>
      <vt:lpstr>LSTM预测</vt:lpstr>
      <vt:lpstr>RNN预测</vt:lpstr>
      <vt:lpstr>SVM预测</vt:lpstr>
      <vt:lpstr>总结</vt:lpstr>
      <vt:lpstr>PowerPoint 演示文稿</vt:lpstr>
      <vt:lpstr>总结思路</vt:lpstr>
      <vt:lpstr>总结与不足</vt:lpstr>
      <vt:lpstr>总结展望</vt:lpstr>
      <vt:lpstr>参考文献</vt:lpstr>
      <vt:lpstr>Q&amp;A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nana</dc:creator>
  <cp:keywords>guxiaobai</cp:keywords>
  <cp:lastModifiedBy>王 子涵</cp:lastModifiedBy>
  <cp:revision>710</cp:revision>
  <dcterms:created xsi:type="dcterms:W3CDTF">2021-08-10T07:46:45Z</dcterms:created>
  <dcterms:modified xsi:type="dcterms:W3CDTF">2022-11-29T15:20:03Z</dcterms:modified>
</cp:coreProperties>
</file>